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1569" r:id="rId2"/>
    <p:sldId id="1513" r:id="rId3"/>
    <p:sldId id="1555" r:id="rId4"/>
    <p:sldId id="1539" r:id="rId5"/>
    <p:sldId id="1540" r:id="rId6"/>
    <p:sldId id="1541" r:id="rId7"/>
    <p:sldId id="1542" r:id="rId8"/>
    <p:sldId id="1543" r:id="rId9"/>
    <p:sldId id="1556" r:id="rId10"/>
    <p:sldId id="1557" r:id="rId11"/>
    <p:sldId id="1564" r:id="rId12"/>
    <p:sldId id="1549" r:id="rId13"/>
    <p:sldId id="1550" r:id="rId14"/>
    <p:sldId id="1562" r:id="rId15"/>
    <p:sldId id="1563" r:id="rId16"/>
    <p:sldId id="1558" r:id="rId17"/>
    <p:sldId id="1553" r:id="rId18"/>
    <p:sldId id="1518" r:id="rId19"/>
    <p:sldId id="1534" r:id="rId20"/>
    <p:sldId id="1568" r:id="rId21"/>
    <p:sldId id="1531" r:id="rId22"/>
    <p:sldId id="1566" r:id="rId23"/>
    <p:sldId id="1567" r:id="rId24"/>
    <p:sldId id="1530" r:id="rId25"/>
    <p:sldId id="1515" r:id="rId26"/>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1pPr>
    <a:lvl2pPr marL="4572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2pPr>
    <a:lvl3pPr marL="9144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3pPr>
    <a:lvl4pPr marL="13716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4pPr>
    <a:lvl5pPr marL="18288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5pPr>
    <a:lvl6pPr marL="2286000" algn="l" defTabSz="914400" rtl="0" eaLnBrk="1" latinLnBrk="0" hangingPunct="1">
      <a:defRPr kern="1200">
        <a:solidFill>
          <a:schemeClr val="tx1"/>
        </a:solidFill>
        <a:latin typeface="Corbel" panose="020B0503020204020204" pitchFamily="34" charset="0"/>
        <a:ea typeface="+mn-ea"/>
        <a:cs typeface="+mn-cs"/>
      </a:defRPr>
    </a:lvl6pPr>
    <a:lvl7pPr marL="2743200" algn="l" defTabSz="914400" rtl="0" eaLnBrk="1" latinLnBrk="0" hangingPunct="1">
      <a:defRPr kern="1200">
        <a:solidFill>
          <a:schemeClr val="tx1"/>
        </a:solidFill>
        <a:latin typeface="Corbel" panose="020B0503020204020204" pitchFamily="34" charset="0"/>
        <a:ea typeface="+mn-ea"/>
        <a:cs typeface="+mn-cs"/>
      </a:defRPr>
    </a:lvl7pPr>
    <a:lvl8pPr marL="3200400" algn="l" defTabSz="914400" rtl="0" eaLnBrk="1" latinLnBrk="0" hangingPunct="1">
      <a:defRPr kern="1200">
        <a:solidFill>
          <a:schemeClr val="tx1"/>
        </a:solidFill>
        <a:latin typeface="Corbel" panose="020B0503020204020204" pitchFamily="34" charset="0"/>
        <a:ea typeface="+mn-ea"/>
        <a:cs typeface="+mn-cs"/>
      </a:defRPr>
    </a:lvl8pPr>
    <a:lvl9pPr marL="3657600" algn="l" defTabSz="914400" rtl="0" eaLnBrk="1" latinLnBrk="0" hangingPunct="1">
      <a:defRPr kern="1200">
        <a:solidFill>
          <a:schemeClr val="tx1"/>
        </a:solidFill>
        <a:latin typeface="Corbel" panose="020B050302020402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00FF"/>
    <a:srgbClr val="272E3A"/>
    <a:srgbClr val="FF0000"/>
    <a:srgbClr val="5C953F"/>
    <a:srgbClr val="009545"/>
    <a:srgbClr val="255DD4"/>
    <a:srgbClr val="1A4495"/>
    <a:srgbClr val="00E600"/>
    <a:srgbClr val="A2E3D7"/>
    <a:srgbClr val="FFC9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326"/>
    <p:restoredTop sz="75193"/>
  </p:normalViewPr>
  <p:slideViewPr>
    <p:cSldViewPr snapToGrid="0" snapToObjects="1">
      <p:cViewPr>
        <p:scale>
          <a:sx n="76" d="100"/>
          <a:sy n="76" d="100"/>
        </p:scale>
        <p:origin x="1232" y="624"/>
      </p:cViewPr>
      <p:guideLst/>
    </p:cSldViewPr>
  </p:slideViewPr>
  <p:outlineViewPr>
    <p:cViewPr>
      <p:scale>
        <a:sx n="45" d="100"/>
        <a:sy n="45"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BC4B6E-97D4-384E-8346-04988064FF86}" type="datetimeFigureOut">
              <a:rPr lang="en-US" smtClean="0"/>
              <a:t>7/9/22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3EFFCD-2707-464E-8668-7D1BDDA9873E}" type="slidenum">
              <a:rPr lang="en-US" smtClean="0"/>
              <a:t>‹#›</a:t>
            </a:fld>
            <a:endParaRPr lang="en-US"/>
          </a:p>
        </p:txBody>
      </p:sp>
    </p:spTree>
    <p:extLst>
      <p:ext uri="{BB962C8B-B14F-4D97-AF65-F5344CB8AC3E}">
        <p14:creationId xmlns:p14="http://schemas.microsoft.com/office/powerpoint/2010/main" val="1940575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Hi, I am Daniel </a:t>
            </a:r>
            <a:r>
              <a:rPr lang="en-US" baseline="0" dirty="0" err="1"/>
              <a:t>Khashabi</a:t>
            </a:r>
            <a:r>
              <a:rPr lang="en-US" baseline="0" dirty="0"/>
              <a:t> and I am going to present our work on …. 11</a:t>
            </a:r>
            <a:br>
              <a:rPr lang="en-US" baseline="0" dirty="0"/>
            </a:br>
            <a:r>
              <a:rPr lang="en-US" baseline="0" dirty="0"/>
              <a:t>This is a joint endeavor with many wonderful colleagues at different institutions.</a:t>
            </a:r>
          </a:p>
          <a:p>
            <a:endParaRPr lang="en-US" baseline="0" dirty="0"/>
          </a:p>
        </p:txBody>
      </p:sp>
      <p:sp>
        <p:nvSpPr>
          <p:cNvPr id="4" name="Slide Number Placeholder 3"/>
          <p:cNvSpPr>
            <a:spLocks noGrp="1"/>
          </p:cNvSpPr>
          <p:nvPr>
            <p:ph type="sldNum" sz="quarter" idx="5"/>
          </p:nvPr>
        </p:nvSpPr>
        <p:spPr/>
        <p:txBody>
          <a:bodyPr/>
          <a:lstStyle/>
          <a:p>
            <a:fld id="{7E3EFFCD-2707-464E-8668-7D1BDDA9873E}" type="slidenum">
              <a:rPr lang="en-US" smtClean="0"/>
              <a:t>1</a:t>
            </a:fld>
            <a:endParaRPr lang="en-US"/>
          </a:p>
        </p:txBody>
      </p:sp>
    </p:spTree>
    <p:extLst>
      <p:ext uri="{BB962C8B-B14F-4D97-AF65-F5344CB8AC3E}">
        <p14:creationId xmlns:p14="http://schemas.microsoft.com/office/powerpoint/2010/main" val="21456769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which states that  ….. (such as the definition of a different task or even an irrelevant statement.</a:t>
            </a:r>
          </a:p>
          <a:p>
            <a:pPr marL="171450" lvl="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This essentially suggests a disconnect between the outcome of continuous prompts and their discrete interpretations. </a:t>
            </a:r>
          </a:p>
          <a:p>
            <a:pPr rtl="0"/>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This is really the key message here, if you want to remember one thing our work.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Next I am </a:t>
            </a:r>
            <a:r>
              <a:rPr lang="en-US" sz="1200" b="0" i="0" u="none" strike="noStrike" kern="1200" dirty="0" err="1">
                <a:solidFill>
                  <a:schemeClr val="tx1"/>
                </a:solidFill>
                <a:effectLst/>
                <a:latin typeface="+mn-lt"/>
                <a:ea typeface="+mn-ea"/>
                <a:cs typeface="+mn-cs"/>
              </a:rPr>
              <a:t>gonna</a:t>
            </a:r>
            <a:r>
              <a:rPr lang="en-US" sz="1200" b="0" i="0" u="none" strike="noStrike" kern="1200" dirty="0">
                <a:solidFill>
                  <a:schemeClr val="tx1"/>
                </a:solidFill>
                <a:effectLst/>
                <a:latin typeface="+mn-lt"/>
                <a:ea typeface="+mn-ea"/>
                <a:cs typeface="+mn-cs"/>
              </a:rPr>
              <a:t> show some empirical results for "waywardness" hypothesis. </a:t>
            </a:r>
          </a:p>
        </p:txBody>
      </p:sp>
      <p:sp>
        <p:nvSpPr>
          <p:cNvPr id="4" name="Slide Number Placeholder 3"/>
          <p:cNvSpPr>
            <a:spLocks noGrp="1"/>
          </p:cNvSpPr>
          <p:nvPr>
            <p:ph type="sldNum" sz="quarter" idx="5"/>
          </p:nvPr>
        </p:nvSpPr>
        <p:spPr/>
        <p:txBody>
          <a:bodyPr/>
          <a:lstStyle/>
          <a:p>
            <a:fld id="{7E3EFFCD-2707-464E-8668-7D1BDDA9873E}" type="slidenum">
              <a:rPr lang="en-US" smtClean="0"/>
              <a:t>10</a:t>
            </a:fld>
            <a:endParaRPr lang="en-US"/>
          </a:p>
        </p:txBody>
      </p:sp>
    </p:spTree>
    <p:extLst>
      <p:ext uri="{BB962C8B-B14F-4D97-AF65-F5344CB8AC3E}">
        <p14:creationId xmlns:p14="http://schemas.microsoft.com/office/powerpoint/2010/main" val="747833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We do series of experiments where we compare performance of two prompts: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A prompt that are trained to solve a particular task (let's call it </a:t>
            </a:r>
            <a:r>
              <a:rPr lang="en-US" sz="1200" i="0" dirty="0">
                <a:solidFill>
                  <a:srgbClr val="5C953F"/>
                </a:solidFill>
                <a:latin typeface="Cambria Math" panose="02040503050406030204" pitchFamily="18" charset="0"/>
              </a:rPr>
              <a:t>𝑝∗</a:t>
            </a:r>
            <a:r>
              <a:rPr lang="en-US" sz="1200" b="0" i="0" u="none" strike="noStrike" kern="1200" dirty="0">
                <a:solidFill>
                  <a:schemeClr val="tx1"/>
                </a:solidFill>
                <a:effectLst/>
                <a:latin typeface="+mn-lt"/>
                <a:ea typeface="+mn-ea"/>
                <a:cs typeface="+mn-cs"/>
              </a:rPr>
              <a:t>)</a:t>
            </a:r>
          </a:p>
          <a:p>
            <a:pPr marL="1085850" lvl="2" indent="-171450" rtl="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11</a:t>
            </a:fld>
            <a:endParaRPr lang="en-US"/>
          </a:p>
        </p:txBody>
      </p:sp>
    </p:spTree>
    <p:extLst>
      <p:ext uri="{BB962C8B-B14F-4D97-AF65-F5344CB8AC3E}">
        <p14:creationId xmlns:p14="http://schemas.microsoft.com/office/powerpoint/2010/main" val="1530116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And another prompt (call it </a:t>
            </a:r>
            <a:r>
              <a:rPr lang="en-US" sz="1200" i="0" dirty="0">
                <a:solidFill>
                  <a:srgbClr val="FF0000"/>
                </a:solidFill>
                <a:latin typeface="Cambria Math" panose="02040503050406030204" pitchFamily="18" charset="0"/>
              </a:rPr>
              <a:t>𝑝 ̃</a:t>
            </a:r>
            <a:r>
              <a:rPr lang="en-US" sz="1200" b="0" i="0" u="none" strike="noStrike" kern="1200" dirty="0">
                <a:solidFill>
                  <a:schemeClr val="tx1"/>
                </a:solidFill>
                <a:effectLst/>
                <a:latin typeface="+mn-lt"/>
                <a:ea typeface="+mn-ea"/>
                <a:cs typeface="+mn-cs"/>
              </a:rPr>
              <a:t>) that are not only trained to solve a given task, but also forced to project to a text provided as input. </a:t>
            </a: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For example, … which is the definition of a different task. </a:t>
            </a:r>
          </a:p>
          <a:p>
            <a:pPr marL="1085850" lvl="2" indent="-171450" rtl="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12</a:t>
            </a:fld>
            <a:endParaRPr lang="en-US"/>
          </a:p>
        </p:txBody>
      </p:sp>
    </p:spTree>
    <p:extLst>
      <p:ext uri="{BB962C8B-B14F-4D97-AF65-F5344CB8AC3E}">
        <p14:creationId xmlns:p14="http://schemas.microsoft.com/office/powerpoint/2010/main" val="379829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Or a variety of random sentences we sampled from the web. </a:t>
                </a:r>
              </a:p>
              <a:p>
                <a:pPr rtl="0"/>
                <a:r>
                  <a:rPr lang="en-US" sz="1200" b="0" i="0" u="none" strike="noStrike" kern="1200" dirty="0">
                    <a:solidFill>
                      <a:schemeClr val="tx1"/>
                    </a:solidFill>
                    <a:effectLst/>
                    <a:latin typeface="+mn-lt"/>
                    <a:ea typeface="+mn-ea"/>
                    <a:cs typeface="+mn-cs"/>
                  </a:rPr>
                  <a:t> ….</a:t>
                </a:r>
              </a:p>
              <a:p>
                <a:pPr rtl="0"/>
                <a:endParaRPr lang="en-US" sz="1200" b="0" i="0" u="none" strike="noStrike" kern="1200" dirty="0">
                  <a:solidFill>
                    <a:schemeClr val="tx1"/>
                  </a:solidFill>
                  <a:effectLst/>
                  <a:latin typeface="+mn-lt"/>
                  <a:ea typeface="+mn-ea"/>
                  <a:cs typeface="+mn-cs"/>
                </a:endParaRPr>
              </a:p>
              <a:p>
                <a:pPr marL="171450" lvl="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What do I mean by “projection”? </a:t>
                </a: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In our experiments we use nearest-neighbor projection of continuous prompt onto the word embeddings via dot product.</a:t>
                </a:r>
              </a:p>
              <a:p>
                <a:pPr marL="1543050" lvl="3"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which is a commonly used in the field, for example, it is used in generative </a:t>
                </a:r>
                <a:r>
                  <a:rPr lang="en-US" sz="1200" b="0" i="0" kern="1200" dirty="0">
                    <a:solidFill>
                      <a:schemeClr val="tx1"/>
                    </a:solidFill>
                    <a:effectLst/>
                    <a:latin typeface="+mn-lt"/>
                    <a:ea typeface="+mn-ea"/>
                    <a:cs typeface="+mn-cs"/>
                  </a:rPr>
                  <a:t>language models. </a:t>
                </a:r>
              </a:p>
            </p:txBody>
          </p:sp>
        </mc:Choice>
        <mc:Fallback xmlns="">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 ….</a:t>
                </a:r>
              </a:p>
              <a:p>
                <a:pPr rtl="0"/>
                <a:endParaRPr lang="en-US" sz="1200" b="0" i="0" u="none" strike="noStrike" kern="1200" dirty="0">
                  <a:solidFill>
                    <a:schemeClr val="tx1"/>
                  </a:solidFill>
                  <a:effectLst/>
                  <a:latin typeface="+mn-lt"/>
                  <a:ea typeface="+mn-ea"/>
                  <a:cs typeface="+mn-cs"/>
                </a:endParaRPr>
              </a:p>
              <a:p>
                <a:pPr marL="171450" lvl="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Empirically, we will compare the performance of </a:t>
                </a:r>
                <a:r>
                  <a:rPr lang="en-US" sz="1200" i="0">
                    <a:solidFill>
                      <a:srgbClr val="FF0000"/>
                    </a:solidFill>
                    <a:latin typeface="Cambria Math" panose="02040503050406030204" pitchFamily="18" charset="0"/>
                  </a:rPr>
                  <a:t>𝑝 ̃</a:t>
                </a:r>
                <a:r>
                  <a:rPr lang="en-US" sz="1200" b="0" i="0" u="none" strike="noStrike" kern="1200" dirty="0">
                    <a:solidFill>
                      <a:schemeClr val="tx1"/>
                    </a:solidFill>
                    <a:effectLst/>
                    <a:latin typeface="+mn-lt"/>
                    <a:ea typeface="+mn-ea"/>
                    <a:cs typeface="+mn-cs"/>
                  </a:rPr>
                  <a:t> and </a:t>
                </a:r>
                <a:r>
                  <a:rPr lang="en-US" sz="1200" i="0">
                    <a:solidFill>
                      <a:srgbClr val="5C953F"/>
                    </a:solidFill>
                    <a:latin typeface="Cambria Math" panose="02040503050406030204" pitchFamily="18" charset="0"/>
                  </a:rPr>
                  <a:t>𝑝^∗</a:t>
                </a:r>
                <a:r>
                  <a:rPr lang="en-US" sz="1200" b="0" i="0" u="none" strike="noStrike" kern="1200" dirty="0">
                    <a:solidFill>
                      <a:schemeClr val="tx1"/>
                    </a:solidFill>
                    <a:effectLst/>
                    <a:latin typeface="+mn-lt"/>
                    <a:ea typeface="+mn-ea"/>
                    <a:cs typeface="+mn-cs"/>
                  </a:rPr>
                  <a:t> (in terms of their accuracy).</a:t>
                </a:r>
              </a:p>
              <a:p>
                <a:pPr marL="628650" lvl="1" indent="-171450" rtl="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The intuition here is that, if continuous prompts (the green one) inherently say something about their outcome, by forcing them to project an irrelevant text, they should suffer in terms of their accuracy. </a:t>
                </a:r>
              </a:p>
            </p:txBody>
          </p:sp>
        </mc:Fallback>
      </mc:AlternateContent>
      <p:sp>
        <p:nvSpPr>
          <p:cNvPr id="4" name="Slide Number Placeholder 3"/>
          <p:cNvSpPr>
            <a:spLocks noGrp="1"/>
          </p:cNvSpPr>
          <p:nvPr>
            <p:ph type="sldNum" sz="quarter" idx="5"/>
          </p:nvPr>
        </p:nvSpPr>
        <p:spPr/>
        <p:txBody>
          <a:bodyPr/>
          <a:lstStyle/>
          <a:p>
            <a:fld id="{7E3EFFCD-2707-464E-8668-7D1BDDA9873E}" type="slidenum">
              <a:rPr lang="en-US" smtClean="0"/>
              <a:t>13</a:t>
            </a:fld>
            <a:endParaRPr lang="en-US"/>
          </a:p>
        </p:txBody>
      </p:sp>
    </p:spTree>
    <p:extLst>
      <p:ext uri="{BB962C8B-B14F-4D97-AF65-F5344CB8AC3E}">
        <p14:creationId xmlns:p14="http://schemas.microsoft.com/office/powerpoint/2010/main" val="3661179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lvl="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Now,</a:t>
                </a:r>
                <a:r>
                  <a:rPr lang="en-US" sz="1200" b="0" i="0" u="none" strike="noStrike" kern="1200" baseline="0" dirty="0">
                    <a:solidFill>
                      <a:schemeClr val="tx1"/>
                    </a:solidFill>
                    <a:effectLst/>
                    <a:latin typeface="+mn-lt"/>
                    <a:ea typeface="+mn-ea"/>
                    <a:cs typeface="+mn-cs"/>
                  </a:rPr>
                  <a:t> empirically </a:t>
                </a:r>
                <a:r>
                  <a:rPr lang="en-US" sz="1200" b="0" i="0" u="none" strike="noStrike" kern="1200" dirty="0">
                    <a:solidFill>
                      <a:schemeClr val="tx1"/>
                    </a:solidFill>
                    <a:effectLst/>
                    <a:latin typeface="+mn-lt"/>
                    <a:ea typeface="+mn-ea"/>
                    <a:cs typeface="+mn-cs"/>
                  </a:rPr>
                  <a:t>we compare the performance of </a:t>
                </a:r>
                <a14:m>
                  <m:oMath xmlns:m="http://schemas.openxmlformats.org/officeDocument/2006/math">
                    <m:acc>
                      <m:accPr>
                        <m:chr m:val="̃"/>
                        <m:ctrlPr>
                          <a:rPr lang="en-US" sz="1200" i="1" smtClean="0">
                            <a:solidFill>
                              <a:srgbClr val="FF0000"/>
                            </a:solidFill>
                            <a:latin typeface="Cambria Math" panose="02040503050406030204" pitchFamily="18" charset="0"/>
                          </a:rPr>
                        </m:ctrlPr>
                      </m:accPr>
                      <m:e>
                        <m:r>
                          <a:rPr lang="en-US" sz="1200" i="1">
                            <a:solidFill>
                              <a:srgbClr val="FF0000"/>
                            </a:solidFill>
                            <a:latin typeface="Cambria Math" panose="02040503050406030204" pitchFamily="18" charset="0"/>
                          </a:rPr>
                          <m:t>𝑝</m:t>
                        </m:r>
                      </m:e>
                    </m:acc>
                  </m:oMath>
                </a14:m>
                <a:r>
                  <a:rPr lang="en-US" sz="1200" b="0" i="0" u="none" strike="noStrike" kern="1200" dirty="0">
                    <a:solidFill>
                      <a:schemeClr val="tx1"/>
                    </a:solidFill>
                    <a:effectLst/>
                    <a:latin typeface="+mn-lt"/>
                    <a:ea typeface="+mn-ea"/>
                    <a:cs typeface="+mn-cs"/>
                  </a:rPr>
                  <a:t> and </a:t>
                </a:r>
                <a14:m>
                  <m:oMath xmlns:m="http://schemas.openxmlformats.org/officeDocument/2006/math">
                    <m:sSup>
                      <m:sSupPr>
                        <m:ctrlPr>
                          <a:rPr lang="en-US" sz="1200" i="1" smtClean="0">
                            <a:solidFill>
                              <a:srgbClr val="5C953F"/>
                            </a:solidFill>
                            <a:latin typeface="Cambria Math" panose="02040503050406030204" pitchFamily="18" charset="0"/>
                          </a:rPr>
                        </m:ctrlPr>
                      </m:sSupPr>
                      <m:e>
                        <m:r>
                          <a:rPr lang="en-US" sz="1200" i="1">
                            <a:solidFill>
                              <a:srgbClr val="5C953F"/>
                            </a:solidFill>
                            <a:latin typeface="Cambria Math" panose="02040503050406030204" pitchFamily="18" charset="0"/>
                          </a:rPr>
                          <m:t>𝑝</m:t>
                        </m:r>
                      </m:e>
                      <m:sup>
                        <m:r>
                          <a:rPr lang="en-US" sz="1200">
                            <a:solidFill>
                              <a:srgbClr val="5C953F"/>
                            </a:solidFill>
                            <a:latin typeface="Cambria Math" panose="02040503050406030204" pitchFamily="18" charset="0"/>
                          </a:rPr>
                          <m:t>∗</m:t>
                        </m:r>
                      </m:sup>
                    </m:sSup>
                  </m:oMath>
                </a14:m>
                <a:r>
                  <a:rPr lang="en-US" sz="1200" b="0" i="0" u="none" strike="noStrike" kern="1200" dirty="0">
                    <a:solidFill>
                      <a:schemeClr val="tx1"/>
                    </a:solidFill>
                    <a:effectLst/>
                    <a:latin typeface="+mn-lt"/>
                    <a:ea typeface="+mn-ea"/>
                    <a:cs typeface="+mn-cs"/>
                  </a:rPr>
                  <a:t> on</a:t>
                </a:r>
                <a:r>
                  <a:rPr lang="en-US" sz="1200" b="0" i="0" u="none" strike="noStrike" kern="1200" baseline="0" dirty="0">
                    <a:solidFill>
                      <a:schemeClr val="tx1"/>
                    </a:solidFill>
                    <a:effectLst/>
                    <a:latin typeface="+mn-lt"/>
                    <a:ea typeface="+mn-ea"/>
                    <a:cs typeface="+mn-cs"/>
                  </a:rPr>
                  <a:t> the downstream task</a:t>
                </a:r>
                <a:r>
                  <a:rPr lang="en-US" sz="1200" b="0" i="0" u="none" strike="noStrike" kern="1200" dirty="0">
                    <a:solidFill>
                      <a:schemeClr val="tx1"/>
                    </a:solidFill>
                    <a:effectLst/>
                    <a:latin typeface="+mn-lt"/>
                    <a:ea typeface="+mn-ea"/>
                    <a:cs typeface="+mn-cs"/>
                  </a:rPr>
                  <a:t>.</a:t>
                </a:r>
              </a:p>
              <a:p>
                <a:pPr marL="628650" lvl="1" indent="-171450" rtl="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How do we expect these prompts to fair?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The intuition here is that, if continuous prompt has something inherent in it about the task they solve, by forcing them to project an irrelevant text, they should suffer in terms of their task accuracy. </a:t>
                </a:r>
              </a:p>
            </p:txBody>
          </p:sp>
        </mc:Choice>
        <mc:Fallback xmlns="">
          <p:sp>
            <p:nvSpPr>
              <p:cNvPr id="3" name="Notes Placeholder 2"/>
              <p:cNvSpPr>
                <a:spLocks noGrp="1"/>
              </p:cNvSpPr>
              <p:nvPr>
                <p:ph type="body" idx="1"/>
              </p:nvPr>
            </p:nvSpPr>
            <p:spPr/>
            <p:txBody>
              <a:bodyPr/>
              <a:lstStyle/>
              <a:p>
                <a:pPr marL="171450" lvl="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Now,</a:t>
                </a:r>
                <a:r>
                  <a:rPr lang="en-US" sz="1200" b="0" i="0" u="none" strike="noStrike" kern="1200" baseline="0" dirty="0">
                    <a:solidFill>
                      <a:schemeClr val="tx1"/>
                    </a:solidFill>
                    <a:effectLst/>
                    <a:latin typeface="+mn-lt"/>
                    <a:ea typeface="+mn-ea"/>
                    <a:cs typeface="+mn-cs"/>
                  </a:rPr>
                  <a:t> empirically </a:t>
                </a:r>
                <a:r>
                  <a:rPr lang="en-US" sz="1200" b="0" i="0" u="none" strike="noStrike" kern="1200" dirty="0">
                    <a:solidFill>
                      <a:schemeClr val="tx1"/>
                    </a:solidFill>
                    <a:effectLst/>
                    <a:latin typeface="+mn-lt"/>
                    <a:ea typeface="+mn-ea"/>
                    <a:cs typeface="+mn-cs"/>
                  </a:rPr>
                  <a:t>we compare the performance of </a:t>
                </a:r>
                <a:r>
                  <a:rPr lang="en-US" sz="1200" i="0">
                    <a:solidFill>
                      <a:srgbClr val="FF0000"/>
                    </a:solidFill>
                    <a:latin typeface="Cambria Math" panose="02040503050406030204" pitchFamily="18" charset="0"/>
                  </a:rPr>
                  <a:t>𝑝 ̃</a:t>
                </a:r>
                <a:r>
                  <a:rPr lang="en-US" sz="1200" b="0" i="0" u="none" strike="noStrike" kern="1200" dirty="0">
                    <a:solidFill>
                      <a:schemeClr val="tx1"/>
                    </a:solidFill>
                    <a:effectLst/>
                    <a:latin typeface="+mn-lt"/>
                    <a:ea typeface="+mn-ea"/>
                    <a:cs typeface="+mn-cs"/>
                  </a:rPr>
                  <a:t> and </a:t>
                </a:r>
                <a:r>
                  <a:rPr lang="en-US" sz="1200" i="0">
                    <a:solidFill>
                      <a:srgbClr val="5C953F"/>
                    </a:solidFill>
                    <a:latin typeface="Cambria Math" panose="02040503050406030204" pitchFamily="18" charset="0"/>
                  </a:rPr>
                  <a:t>𝑝^∗</a:t>
                </a:r>
                <a:r>
                  <a:rPr lang="en-US" sz="1200" b="0" i="0" u="none" strike="noStrike" kern="1200" dirty="0">
                    <a:solidFill>
                      <a:schemeClr val="tx1"/>
                    </a:solidFill>
                    <a:effectLst/>
                    <a:latin typeface="+mn-lt"/>
                    <a:ea typeface="+mn-ea"/>
                    <a:cs typeface="+mn-cs"/>
                  </a:rPr>
                  <a:t> on</a:t>
                </a:r>
                <a:r>
                  <a:rPr lang="en-US" sz="1200" b="0" i="0" u="none" strike="noStrike" kern="1200" baseline="0" dirty="0">
                    <a:solidFill>
                      <a:schemeClr val="tx1"/>
                    </a:solidFill>
                    <a:effectLst/>
                    <a:latin typeface="+mn-lt"/>
                    <a:ea typeface="+mn-ea"/>
                    <a:cs typeface="+mn-cs"/>
                  </a:rPr>
                  <a:t> the downstream task</a:t>
                </a:r>
                <a:r>
                  <a:rPr lang="en-US" sz="1200" b="0" i="0" u="none" strike="noStrike" kern="1200" dirty="0">
                    <a:solidFill>
                      <a:schemeClr val="tx1"/>
                    </a:solidFill>
                    <a:effectLst/>
                    <a:latin typeface="+mn-lt"/>
                    <a:ea typeface="+mn-ea"/>
                    <a:cs typeface="+mn-cs"/>
                  </a:rPr>
                  <a:t>.</a:t>
                </a:r>
              </a:p>
              <a:p>
                <a:pPr marL="628650" lvl="1" indent="-171450" rtl="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The intuition here is that, if continuous prompt  has something inherent in it about the task inherently says something about their outcome, by forcing them to project an irrelevant text, they should suffer in terms of their task accuracy.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practice what  we observe that, it </a:t>
                </a:r>
                <a:r>
                  <a:rPr lang="en-US" b="0" dirty="0"/>
                  <a:t>is possible to find continuous prompts that project to a given text (≥ 94% token overlap with the given text) with tiny drop in task accuracy.</a:t>
                </a:r>
              </a:p>
              <a:p>
                <a:pPr rtl="0"/>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5"/>
          </p:nvPr>
        </p:nvSpPr>
        <p:spPr/>
        <p:txBody>
          <a:bodyPr/>
          <a:lstStyle/>
          <a:p>
            <a:fld id="{7E3EFFCD-2707-464E-8668-7D1BDDA9873E}" type="slidenum">
              <a:rPr lang="en-US" smtClean="0"/>
              <a:t>14</a:t>
            </a:fld>
            <a:endParaRPr lang="en-US"/>
          </a:p>
        </p:txBody>
      </p:sp>
    </p:spTree>
    <p:extLst>
      <p:ext uri="{BB962C8B-B14F-4D97-AF65-F5344CB8AC3E}">
        <p14:creationId xmlns:p14="http://schemas.microsoft.com/office/powerpoint/2010/main" val="22421658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practice what  we observe that, it </a:t>
                </a:r>
                <a:r>
                  <a:rPr lang="en-US" b="0" dirty="0"/>
                  <a:t>is possible to find continuous prompts that project to a given text (≥ 94% token overlap with the given text) with tiny drop in task accuracy.</a:t>
                </a:r>
              </a:p>
              <a:p>
                <a:pPr rtl="0"/>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pPr marL="171450" lvl="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Now,</a:t>
                </a:r>
                <a:r>
                  <a:rPr lang="en-US" sz="1200" b="0" i="0" u="none" strike="noStrike" kern="1200" baseline="0" dirty="0">
                    <a:solidFill>
                      <a:schemeClr val="tx1"/>
                    </a:solidFill>
                    <a:effectLst/>
                    <a:latin typeface="+mn-lt"/>
                    <a:ea typeface="+mn-ea"/>
                    <a:cs typeface="+mn-cs"/>
                  </a:rPr>
                  <a:t> empirically </a:t>
                </a:r>
                <a:r>
                  <a:rPr lang="en-US" sz="1200" b="0" i="0" u="none" strike="noStrike" kern="1200" dirty="0">
                    <a:solidFill>
                      <a:schemeClr val="tx1"/>
                    </a:solidFill>
                    <a:effectLst/>
                    <a:latin typeface="+mn-lt"/>
                    <a:ea typeface="+mn-ea"/>
                    <a:cs typeface="+mn-cs"/>
                  </a:rPr>
                  <a:t>we compare the performance of </a:t>
                </a:r>
                <a:r>
                  <a:rPr lang="en-US" sz="1200" i="0">
                    <a:solidFill>
                      <a:srgbClr val="FF0000"/>
                    </a:solidFill>
                    <a:latin typeface="Cambria Math" panose="02040503050406030204" pitchFamily="18" charset="0"/>
                  </a:rPr>
                  <a:t>𝑝 ̃</a:t>
                </a:r>
                <a:r>
                  <a:rPr lang="en-US" sz="1200" b="0" i="0" u="none" strike="noStrike" kern="1200" dirty="0">
                    <a:solidFill>
                      <a:schemeClr val="tx1"/>
                    </a:solidFill>
                    <a:effectLst/>
                    <a:latin typeface="+mn-lt"/>
                    <a:ea typeface="+mn-ea"/>
                    <a:cs typeface="+mn-cs"/>
                  </a:rPr>
                  <a:t> and </a:t>
                </a:r>
                <a:r>
                  <a:rPr lang="en-US" sz="1200" i="0">
                    <a:solidFill>
                      <a:srgbClr val="5C953F"/>
                    </a:solidFill>
                    <a:latin typeface="Cambria Math" panose="02040503050406030204" pitchFamily="18" charset="0"/>
                  </a:rPr>
                  <a:t>𝑝^∗</a:t>
                </a:r>
                <a:r>
                  <a:rPr lang="en-US" sz="1200" b="0" i="0" u="none" strike="noStrike" kern="1200" dirty="0">
                    <a:solidFill>
                      <a:schemeClr val="tx1"/>
                    </a:solidFill>
                    <a:effectLst/>
                    <a:latin typeface="+mn-lt"/>
                    <a:ea typeface="+mn-ea"/>
                    <a:cs typeface="+mn-cs"/>
                  </a:rPr>
                  <a:t> on</a:t>
                </a:r>
                <a:r>
                  <a:rPr lang="en-US" sz="1200" b="0" i="0" u="none" strike="noStrike" kern="1200" baseline="0" dirty="0">
                    <a:solidFill>
                      <a:schemeClr val="tx1"/>
                    </a:solidFill>
                    <a:effectLst/>
                    <a:latin typeface="+mn-lt"/>
                    <a:ea typeface="+mn-ea"/>
                    <a:cs typeface="+mn-cs"/>
                  </a:rPr>
                  <a:t> the downstream task</a:t>
                </a:r>
                <a:r>
                  <a:rPr lang="en-US" sz="1200" b="0" i="0" u="none" strike="noStrike" kern="1200" dirty="0">
                    <a:solidFill>
                      <a:schemeClr val="tx1"/>
                    </a:solidFill>
                    <a:effectLst/>
                    <a:latin typeface="+mn-lt"/>
                    <a:ea typeface="+mn-ea"/>
                    <a:cs typeface="+mn-cs"/>
                  </a:rPr>
                  <a:t>.</a:t>
                </a:r>
              </a:p>
              <a:p>
                <a:pPr marL="628650" lvl="1" indent="-171450" rtl="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The intuition here is that, if continuous prompt  has something inherent in it about the task inherently says something about their outcome, by forcing them to project an irrelevant text, they should suffer in terms of their task accuracy.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practice what  we observe that, it </a:t>
                </a:r>
                <a:r>
                  <a:rPr lang="en-US" b="0" dirty="0"/>
                  <a:t>is possible to find continuous prompts that project to a given text (≥ 94% token overlap with the given text) with tiny drop in task accuracy.</a:t>
                </a:r>
              </a:p>
              <a:p>
                <a:pPr rtl="0"/>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5"/>
          </p:nvPr>
        </p:nvSpPr>
        <p:spPr/>
        <p:txBody>
          <a:bodyPr/>
          <a:lstStyle/>
          <a:p>
            <a:fld id="{7E3EFFCD-2707-464E-8668-7D1BDDA9873E}" type="slidenum">
              <a:rPr lang="en-US" smtClean="0"/>
              <a:t>15</a:t>
            </a:fld>
            <a:endParaRPr lang="en-US"/>
          </a:p>
        </p:txBody>
      </p:sp>
    </p:spTree>
    <p:extLst>
      <p:ext uri="{BB962C8B-B14F-4D97-AF65-F5344CB8AC3E}">
        <p14:creationId xmlns:p14="http://schemas.microsoft.com/office/powerpoint/2010/main" val="1464032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And not just for sentiment analyses; we repeat this across 5 different benchmarks and observe similar trends, …</a:t>
            </a:r>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Which is basically an empirical support for waywardness hypothesis.</a:t>
            </a:r>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16</a:t>
            </a:fld>
            <a:endParaRPr lang="en-US"/>
          </a:p>
        </p:txBody>
      </p:sp>
    </p:spTree>
    <p:extLst>
      <p:ext uri="{BB962C8B-B14F-4D97-AF65-F5344CB8AC3E}">
        <p14:creationId xmlns:p14="http://schemas.microsoft.com/office/powerpoint/2010/main" val="4268126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Moreover, accuracy gap between these two prompts decreases as models become larger. </a:t>
            </a:r>
          </a:p>
          <a:p>
            <a:pPr marL="628650" lvl="1" indent="-171450">
              <a:buFont typeface="Arial" panose="020B0604020202020204" pitchFamily="34" charset="0"/>
              <a:buChar char="•"/>
            </a:pPr>
            <a:r>
              <a:rPr lang="en-US" dirty="0"/>
              <a:t>In other words,  …</a:t>
            </a:r>
          </a:p>
          <a:p>
            <a:pPr marL="628650" lvl="1" indent="-171450">
              <a:buFont typeface="Arial" panose="020B0604020202020204" pitchFamily="34" charset="0"/>
              <a:buChar char="•"/>
            </a:pPr>
            <a:r>
              <a:rPr lang="en-US" dirty="0"/>
              <a:t>[yet another pragmatic concern in using these large models.] </a:t>
            </a:r>
          </a:p>
          <a:p>
            <a:pPr marL="0" indent="0">
              <a:buNone/>
            </a:pPr>
            <a:endParaRPr lang="en-US" dirty="0"/>
          </a:p>
          <a:p>
            <a:pPr marL="0" indent="0">
              <a:buNone/>
            </a:pPr>
            <a:endParaRPr lang="en-US" dirty="0"/>
          </a:p>
          <a:p>
            <a:r>
              <a:rPr lang="en-US" dirty="0"/>
              <a:t>There are more experiments in the paper that I won’t get into. Instead, I will use the remainder of my time to share intuitions that enable “waywardness” and its implications. </a:t>
            </a:r>
          </a:p>
        </p:txBody>
      </p:sp>
      <p:sp>
        <p:nvSpPr>
          <p:cNvPr id="4" name="Slide Number Placeholder 3"/>
          <p:cNvSpPr>
            <a:spLocks noGrp="1"/>
          </p:cNvSpPr>
          <p:nvPr>
            <p:ph type="sldNum" sz="quarter" idx="5"/>
          </p:nvPr>
        </p:nvSpPr>
        <p:spPr/>
        <p:txBody>
          <a:bodyPr/>
          <a:lstStyle/>
          <a:p>
            <a:fld id="{7E3EFFCD-2707-464E-8668-7D1BDDA9873E}" type="slidenum">
              <a:rPr lang="en-US" smtClean="0"/>
              <a:t>17</a:t>
            </a:fld>
            <a:endParaRPr lang="en-US"/>
          </a:p>
        </p:txBody>
      </p:sp>
    </p:spTree>
    <p:extLst>
      <p:ext uri="{BB962C8B-B14F-4D97-AF65-F5344CB8AC3E}">
        <p14:creationId xmlns:p14="http://schemas.microsoft.com/office/powerpoint/2010/main" val="30622032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Now, let's try to make sense of "waywardness" (why is it happening?) </a:t>
            </a:r>
          </a:p>
          <a:p>
            <a:pPr marL="171450" indent="-171450">
              <a:buFont typeface="Arial" panose="020B0604020202020204" pitchFamily="34" charset="0"/>
              <a:buChar char="•"/>
            </a:pPr>
            <a:r>
              <a:rPr lang="en-US" dirty="0"/>
              <a:t>The first issue is that the mapping between continuous and discrete space is not one-to-one.</a:t>
            </a:r>
          </a:p>
          <a:p>
            <a:pPr marL="628650" lvl="1" indent="-171450">
              <a:buFont typeface="Arial" panose="020B0604020202020204" pitchFamily="34" charset="0"/>
              <a:buChar char="•"/>
            </a:pPr>
            <a:r>
              <a:rPr lang="en-US" dirty="0"/>
              <a:t>While each discrete prompt is mapped to exactly one continuous representation, the reverse is not true: </a:t>
            </a:r>
          </a:p>
          <a:p>
            <a:pPr marL="1085850" lvl="2" indent="-171450">
              <a:buFont typeface="Arial" panose="020B0604020202020204" pitchFamily="34" charset="0"/>
              <a:buChar char="•"/>
            </a:pPr>
            <a:r>
              <a:rPr lang="en-US" dirty="0"/>
              <a:t>There are many continuous prompts that project back to a fixed discrete prompt</a:t>
            </a:r>
          </a:p>
          <a:p>
            <a:pPr marL="628650" lvl="1" indent="-171450">
              <a:buFont typeface="Arial" panose="020B0604020202020204" pitchFamily="34" charset="0"/>
              <a:buChar char="•"/>
            </a:pPr>
            <a:r>
              <a:rPr lang="en-US" dirty="0"/>
              <a:t>This statement is true for not just our choice of projection, but rather many well-defined projections, well-beyond the nearest neighbor projection that we tried empirically here. </a:t>
            </a:r>
          </a:p>
        </p:txBody>
      </p:sp>
      <p:sp>
        <p:nvSpPr>
          <p:cNvPr id="4" name="Slide Number Placeholder 3"/>
          <p:cNvSpPr>
            <a:spLocks noGrp="1"/>
          </p:cNvSpPr>
          <p:nvPr>
            <p:ph type="sldNum" sz="quarter" idx="5"/>
          </p:nvPr>
        </p:nvSpPr>
        <p:spPr/>
        <p:txBody>
          <a:bodyPr/>
          <a:lstStyle/>
          <a:p>
            <a:fld id="{7E3EFFCD-2707-464E-8668-7D1BDDA9873E}" type="slidenum">
              <a:rPr lang="en-US" smtClean="0"/>
              <a:t>18</a:t>
            </a:fld>
            <a:endParaRPr lang="en-US"/>
          </a:p>
        </p:txBody>
      </p:sp>
    </p:spTree>
    <p:extLst>
      <p:ext uri="{BB962C8B-B14F-4D97-AF65-F5344CB8AC3E}">
        <p14:creationId xmlns:p14="http://schemas.microsoft.com/office/powerpoint/2010/main" val="20262147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This indicate that there is a regions in continuous space that correspond to a fixed discrete representation. </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 remaining question is, how is this region be so rich that it can solve a variety of tasks?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 answer to that the expressivity of large models with respect to their inputs which also includes continuous prompts.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It is the combination of these two intuitions (to our understanding) that give rise to “waywardness”.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sz="1200" dirty="0"/>
              <a:t>Now, before I end,  … </a:t>
            </a: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19</a:t>
            </a:fld>
            <a:endParaRPr lang="en-US"/>
          </a:p>
        </p:txBody>
      </p:sp>
    </p:spTree>
    <p:extLst>
      <p:ext uri="{BB962C8B-B14F-4D97-AF65-F5344CB8AC3E}">
        <p14:creationId xmlns:p14="http://schemas.microsoft.com/office/powerpoint/2010/main" val="3890576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a:buFont typeface="Arial" panose="020B0604020202020204" pitchFamily="34" charset="0"/>
              <a:buChar char="•"/>
            </a:pPr>
            <a:r>
              <a:rPr lang="en-US" dirty="0"/>
              <a:t>As you all know, the rise of pre-trained language models has brought up a lot excitement about their </a:t>
            </a:r>
            <a:r>
              <a:rPr lang="en-US" sz="1200" b="0" i="0" u="none" strike="noStrike" kern="1200" dirty="0">
                <a:solidFill>
                  <a:schemeClr val="tx1"/>
                </a:solidFill>
                <a:effectLst/>
                <a:latin typeface="+mn-lt"/>
                <a:ea typeface="+mn-ea"/>
                <a:cs typeface="+mn-cs"/>
              </a:rPr>
              <a:t>emergent ability in responding to language commands. </a:t>
            </a:r>
          </a:p>
          <a:p>
            <a:pPr marL="171450" indent="-171450" rtl="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rtl="0">
              <a:buFont typeface="Arial" panose="020B0604020202020204" pitchFamily="34" charset="0"/>
              <a:buChar char="•"/>
            </a:pPr>
            <a:endParaRPr lang="en-US" dirty="0"/>
          </a:p>
          <a:p>
            <a:pPr marL="171450" indent="-171450" rtl="0">
              <a:buFont typeface="Arial" panose="020B0604020202020204" pitchFamily="34" charset="0"/>
              <a:buChar char="•"/>
            </a:pPr>
            <a:endParaRPr lang="en-US" dirty="0"/>
          </a:p>
          <a:p>
            <a:pPr marL="171450" indent="-171450" rtl="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2</a:t>
            </a:fld>
            <a:endParaRPr lang="en-US"/>
          </a:p>
        </p:txBody>
      </p:sp>
    </p:spTree>
    <p:extLst>
      <p:ext uri="{BB962C8B-B14F-4D97-AF65-F5344CB8AC3E}">
        <p14:creationId xmlns:p14="http://schemas.microsoft.com/office/powerpoint/2010/main" val="37209729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1200" dirty="0"/>
              <a:t>Now, before I end, let me briefly enumerate …. </a:t>
            </a:r>
          </a:p>
        </p:txBody>
      </p:sp>
      <p:sp>
        <p:nvSpPr>
          <p:cNvPr id="4" name="Slide Number Placeholder 3"/>
          <p:cNvSpPr>
            <a:spLocks noGrp="1"/>
          </p:cNvSpPr>
          <p:nvPr>
            <p:ph type="sldNum" sz="quarter" idx="5"/>
          </p:nvPr>
        </p:nvSpPr>
        <p:spPr/>
        <p:txBody>
          <a:bodyPr/>
          <a:lstStyle/>
          <a:p>
            <a:fld id="{7E3EFFCD-2707-464E-8668-7D1BDDA9873E}" type="slidenum">
              <a:rPr lang="en-US" smtClean="0"/>
              <a:t>20</a:t>
            </a:fld>
            <a:endParaRPr lang="en-US"/>
          </a:p>
        </p:txBody>
      </p:sp>
    </p:spTree>
    <p:extLst>
      <p:ext uri="{BB962C8B-B14F-4D97-AF65-F5344CB8AC3E}">
        <p14:creationId xmlns:p14="http://schemas.microsoft.com/office/powerpoint/2010/main" val="353436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000" dirty="0"/>
              <a:t>…. several implications of “waywardness” hypothesis. </a:t>
            </a:r>
          </a:p>
          <a:p>
            <a:pPr marL="342900" indent="-342900">
              <a:buFont typeface="Arial" panose="020B0604020202020204" pitchFamily="34" charset="0"/>
              <a:buChar char="•"/>
            </a:pPr>
            <a:r>
              <a:rPr lang="en-US" sz="2000" dirty="0"/>
              <a:t>The immediate issue is concerning “</a:t>
            </a:r>
            <a:r>
              <a:rPr lang="en-US" sz="2000" b="1" dirty="0"/>
              <a:t>continuous</a:t>
            </a:r>
            <a:r>
              <a:rPr lang="en-US" sz="2000" dirty="0"/>
              <a:t>” prompts. </a:t>
            </a:r>
          </a:p>
          <a:p>
            <a:pPr marL="800100" lvl="1" indent="-342900">
              <a:buFont typeface="Arial" panose="020B0604020202020204" pitchFamily="34" charset="0"/>
              <a:buChar char="•"/>
            </a:pPr>
            <a:r>
              <a:rPr lang="en-US" sz="2000" dirty="0"/>
              <a:t>As I argued, faithful discrete interpretations of continuous prompts via common discrete projections are unlikely to be robust, based on current modeling paradigms. </a:t>
            </a:r>
          </a:p>
          <a:p>
            <a:pPr marL="342900" indent="-342900">
              <a:buFont typeface="Arial" panose="020B0604020202020204" pitchFamily="34" charset="0"/>
              <a:buChar char="•"/>
            </a:pPr>
            <a:r>
              <a:rPr lang="en-US" sz="2000" dirty="0"/>
              <a:t>Whether there is a better constructions of continuous prompts is an open question that the future work should address. </a:t>
            </a:r>
          </a:p>
        </p:txBody>
      </p:sp>
      <p:sp>
        <p:nvSpPr>
          <p:cNvPr id="4" name="Slide Number Placeholder 3"/>
          <p:cNvSpPr>
            <a:spLocks noGrp="1"/>
          </p:cNvSpPr>
          <p:nvPr>
            <p:ph type="sldNum" sz="quarter" idx="5"/>
          </p:nvPr>
        </p:nvSpPr>
        <p:spPr/>
        <p:txBody>
          <a:bodyPr/>
          <a:lstStyle/>
          <a:p>
            <a:fld id="{7E3EFFCD-2707-464E-8668-7D1BDDA9873E}" type="slidenum">
              <a:rPr lang="en-US" smtClean="0"/>
              <a:t>21</a:t>
            </a:fld>
            <a:endParaRPr lang="en-US"/>
          </a:p>
        </p:txBody>
      </p:sp>
    </p:spTree>
    <p:extLst>
      <p:ext uri="{BB962C8B-B14F-4D97-AF65-F5344CB8AC3E}">
        <p14:creationId xmlns:p14="http://schemas.microsoft.com/office/powerpoint/2010/main" val="22039693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we don’t have effective interpretations for prompts, there can be social risks, </a:t>
            </a:r>
          </a:p>
          <a:p>
            <a:pPr marL="171450" indent="-171450">
              <a:buFont typeface="Arial" panose="020B0604020202020204" pitchFamily="34" charset="0"/>
              <a:buChar char="•"/>
            </a:pPr>
            <a:r>
              <a:rPr lang="en-US" dirty="0"/>
              <a:t>In a future where model development is driven by fine-tuned prompts, these prompts would be used in high-stake applications and might that social biases affecting minorities in them. </a:t>
            </a:r>
          </a:p>
          <a:p>
            <a:pPr marL="628650" lvl="1" indent="-171450">
              <a:buFont typeface="Arial" panose="020B0604020202020204" pitchFamily="34" charset="0"/>
              <a:buChar char="•"/>
            </a:pPr>
            <a:r>
              <a:rPr lang="en-US" dirty="0"/>
              <a:t>Naïve efforts to interpret these may indicate benign statements, which do not reveal the true malicious nature of their behavior. </a:t>
            </a:r>
          </a:p>
          <a:p>
            <a:pPr marL="1085850" lvl="2" indent="-171450">
              <a:buFont typeface="Arial" panose="020B0604020202020204" pitchFamily="34" charset="0"/>
              <a:buChar char="•"/>
            </a:pPr>
            <a:r>
              <a:rPr lang="en-US" dirty="0"/>
              <a:t>and be exploited to create a false sense of security and fairness.</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trike="sngStrike" dirty="0"/>
              <a:t>The customers might even evaluate the prompt on a few instances but not notice this harmful behavior, e.g., when it effects a minority group not in the evaluation set. </a:t>
            </a:r>
          </a:p>
        </p:txBody>
      </p:sp>
      <p:sp>
        <p:nvSpPr>
          <p:cNvPr id="4" name="Slide Number Placeholder 3"/>
          <p:cNvSpPr>
            <a:spLocks noGrp="1"/>
          </p:cNvSpPr>
          <p:nvPr>
            <p:ph type="sldNum" sz="quarter" idx="5"/>
          </p:nvPr>
        </p:nvSpPr>
        <p:spPr/>
        <p:txBody>
          <a:bodyPr/>
          <a:lstStyle/>
          <a:p>
            <a:fld id="{7E3EFFCD-2707-464E-8668-7D1BDDA9873E}" type="slidenum">
              <a:rPr lang="en-US" smtClean="0"/>
              <a:t>22</a:t>
            </a:fld>
            <a:endParaRPr lang="en-US"/>
          </a:p>
        </p:txBody>
      </p:sp>
    </p:spTree>
    <p:extLst>
      <p:ext uri="{BB962C8B-B14F-4D97-AF65-F5344CB8AC3E}">
        <p14:creationId xmlns:p14="http://schemas.microsoft.com/office/powerpoint/2010/main" val="6741006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000" dirty="0"/>
              <a:t>There are other implications too, that I am not get into their details here in this presentation. </a:t>
            </a:r>
          </a:p>
          <a:p>
            <a:pPr marL="342900" lvl="0" indent="-342900">
              <a:buFont typeface="Arial" panose="020B0604020202020204" pitchFamily="34" charset="0"/>
              <a:buChar char="•"/>
            </a:pPr>
            <a:r>
              <a:rPr lang="en-US" sz="2000" dirty="0"/>
              <a:t>If you’re interested in learning about any of these, feel free to check out the paper or ping offline after the talk. </a:t>
            </a:r>
          </a:p>
          <a:p>
            <a:pPr marL="800100" lvl="1" indent="-342900">
              <a:buFont typeface="Arial" panose="020B0604020202020204" pitchFamily="34" charset="0"/>
              <a:buChar char="•"/>
            </a:pPr>
            <a:endParaRPr lang="en-US" sz="2000" dirty="0"/>
          </a:p>
        </p:txBody>
      </p:sp>
      <p:sp>
        <p:nvSpPr>
          <p:cNvPr id="4" name="Slide Number Placeholder 3"/>
          <p:cNvSpPr>
            <a:spLocks noGrp="1"/>
          </p:cNvSpPr>
          <p:nvPr>
            <p:ph type="sldNum" sz="quarter" idx="5"/>
          </p:nvPr>
        </p:nvSpPr>
        <p:spPr/>
        <p:txBody>
          <a:bodyPr/>
          <a:lstStyle/>
          <a:p>
            <a:fld id="{7E3EFFCD-2707-464E-8668-7D1BDDA9873E}" type="slidenum">
              <a:rPr lang="en-US" smtClean="0"/>
              <a:t>23</a:t>
            </a:fld>
            <a:endParaRPr lang="en-US"/>
          </a:p>
        </p:txBody>
      </p:sp>
    </p:spTree>
    <p:extLst>
      <p:ext uri="{BB962C8B-B14F-4D97-AF65-F5344CB8AC3E}">
        <p14:creationId xmlns:p14="http://schemas.microsoft.com/office/powerpoint/2010/main" val="24331224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started with …  a surprising difficulty in interpreting continuous prompts.  </a:t>
            </a:r>
          </a:p>
          <a:p>
            <a:pPr marL="171450" indent="-171450">
              <a:buFont typeface="Arial" panose="020B0604020202020204" pitchFamily="34" charset="0"/>
              <a:buChar char="•"/>
            </a:pPr>
            <a:r>
              <a:rPr lang="en-US" dirty="0"/>
              <a:t>We provided </a:t>
            </a:r>
          </a:p>
          <a:p>
            <a:pPr marL="171450" indent="-171450">
              <a:buFont typeface="Arial" panose="020B0604020202020204" pitchFamily="34" charset="0"/>
              <a:buChar char="•"/>
            </a:pPr>
            <a:r>
              <a:rPr lang="en-US" dirty="0"/>
              <a:t>And concluded </a:t>
            </a:r>
          </a:p>
          <a:p>
            <a:pPr marL="171450" indent="-171450">
              <a:buFont typeface="Arial" panose="020B0604020202020204" pitchFamily="34" charset="0"/>
              <a:buChar char="•"/>
            </a:pPr>
            <a:r>
              <a:rPr lang="en-US" dirty="0"/>
              <a:t>My hope is that, these observations motivate future algorithmic or architectural innovations toward effective prompts that are faithful to the task they solve</a:t>
            </a:r>
          </a:p>
          <a:p>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24</a:t>
            </a:fld>
            <a:endParaRPr lang="en-US"/>
          </a:p>
        </p:txBody>
      </p:sp>
    </p:spTree>
    <p:extLst>
      <p:ext uri="{BB962C8B-B14F-4D97-AF65-F5344CB8AC3E}">
        <p14:creationId xmlns:p14="http://schemas.microsoft.com/office/powerpoint/2010/main" val="31531687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3EFFCD-2707-464E-8668-7D1BDDA9873E}" type="slidenum">
              <a:rPr lang="en-US" smtClean="0"/>
              <a:t>25</a:t>
            </a:fld>
            <a:endParaRPr lang="en-US"/>
          </a:p>
        </p:txBody>
      </p:sp>
    </p:spTree>
    <p:extLst>
      <p:ext uri="{BB962C8B-B14F-4D97-AF65-F5344CB8AC3E}">
        <p14:creationId xmlns:p14="http://schemas.microsoft.com/office/powerpoint/2010/main" val="577864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We can feed language prompts to these models to solve well-defined tasks that we care about. </a:t>
            </a:r>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3</a:t>
            </a:fld>
            <a:endParaRPr lang="en-US"/>
          </a:p>
        </p:txBody>
      </p:sp>
    </p:spTree>
    <p:extLst>
      <p:ext uri="{BB962C8B-B14F-4D97-AF65-F5344CB8AC3E}">
        <p14:creationId xmlns:p14="http://schemas.microsoft.com/office/powerpoint/2010/main" val="4171372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Just as a toy example, suppose I want to classify sentiment of a bunch of movie reviews. ...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We can prepend a language prompt (that defines our task) to an input (in this case, a movie review), to which the model may answer with "positive" or "negative". </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 key nice attribute of discrete prompts is their ”interpretability”: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Since language is a convenient medium of communication, they enable average humans to interact with models and form expectations their internal behavior– which is nice! </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The challenge here though is that, we don't have efficient algorithms for finding most effective discrete prompts. </a:t>
            </a:r>
          </a:p>
          <a:p>
            <a:pPr marL="628650" lvl="1"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And this is a key bottleneck, if you want to build tools that maximize your desired metric for whatever application you want to build. </a:t>
            </a: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4</a:t>
            </a:fld>
            <a:endParaRPr lang="en-US"/>
          </a:p>
        </p:txBody>
      </p:sp>
    </p:spTree>
    <p:extLst>
      <p:ext uri="{BB962C8B-B14F-4D97-AF65-F5344CB8AC3E}">
        <p14:creationId xmlns:p14="http://schemas.microsoft.com/office/powerpoint/2010/main" val="2761905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In parallel, there is a line of work on … </a:t>
            </a: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5</a:t>
            </a:fld>
            <a:endParaRPr lang="en-US"/>
          </a:p>
        </p:txBody>
      </p:sp>
    </p:spTree>
    <p:extLst>
      <p:ext uri="{BB962C8B-B14F-4D97-AF65-F5344CB8AC3E}">
        <p14:creationId xmlns:p14="http://schemas.microsoft.com/office/powerpoint/2010/main" val="1424469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 continuous prompts</a:t>
            </a: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Typically defined as a vector of real numbers prepended to the embedding of an input text to make the model generate a desired outcome. </a:t>
            </a: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For example, a continuous prompts that effectively solves the sentiment classification task. </a:t>
            </a:r>
          </a:p>
          <a:p>
            <a:pPr marL="628650" lvl="1" indent="-171450" rtl="0">
              <a:buFont typeface="Arial" panose="020B0604020202020204" pitchFamily="34" charset="0"/>
              <a:buChar char="•"/>
            </a:pPr>
            <a:endParaRPr lang="en-US" b="0" dirty="0">
              <a:effectLst/>
            </a:endParaRPr>
          </a:p>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Turns out that continuous prompts are complementary to their discrete counterparts:</a:t>
            </a: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We have algorithms for effectively optimizing them. </a:t>
            </a: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However, </a:t>
            </a:r>
            <a:r>
              <a:rPr lang="en-US" sz="1200" b="0" i="0" u="none" strike="noStrike" kern="1200" dirty="0">
                <a:solidFill>
                  <a:schemeClr val="tx1"/>
                </a:solidFill>
                <a:effectLst/>
                <a:latin typeface="+mn-lt"/>
                <a:ea typeface="+mn-ea"/>
                <a:cs typeface="+mn-cs"/>
                <a:sym typeface="Wingdings" pitchFamily="2" charset="2"/>
              </a:rPr>
              <a:t>meaningful interpretation of continuous prompts </a:t>
            </a:r>
            <a:r>
              <a:rPr lang="en-US" sz="1200" b="0" i="0" u="none" strike="noStrike" kern="1200" dirty="0">
                <a:solidFill>
                  <a:schemeClr val="tx1"/>
                </a:solidFill>
                <a:effectLst/>
                <a:latin typeface="+mn-lt"/>
                <a:ea typeface="+mn-ea"/>
                <a:cs typeface="+mn-cs"/>
              </a:rPr>
              <a:t>as natural language is an </a:t>
            </a:r>
            <a:r>
              <a:rPr lang="en-US" sz="1200" b="0" i="0" u="none" strike="noStrike" kern="1200" dirty="0">
                <a:solidFill>
                  <a:schemeClr val="tx1"/>
                </a:solidFill>
                <a:effectLst/>
                <a:latin typeface="+mn-lt"/>
                <a:ea typeface="+mn-ea"/>
                <a:cs typeface="+mn-cs"/>
                <a:sym typeface="Wingdings" pitchFamily="2" charset="2"/>
              </a:rPr>
              <a:t>open question problem. </a:t>
            </a: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(click) --- maybe this particular continuous prompt has something to do with sentiment analysis?? Unclear. </a:t>
            </a:r>
            <a:endParaRPr lang="en-US" sz="1200" b="0" i="0" u="none" strike="noStrike" kern="1200" dirty="0">
              <a:solidFill>
                <a:schemeClr val="tx1"/>
              </a:solidFill>
              <a:effectLst/>
              <a:latin typeface="+mn-lt"/>
              <a:ea typeface="+mn-ea"/>
              <a:cs typeface="+mn-cs"/>
              <a:sym typeface="Wingdings" pitchFamily="2" charset="2"/>
            </a:endParaRPr>
          </a:p>
          <a:p>
            <a:pPr marL="171450" indent="-171450" rtl="0">
              <a:buFont typeface="Arial" panose="020B0604020202020204" pitchFamily="34" charset="0"/>
              <a:buChar char="•"/>
            </a:pPr>
            <a:endParaRPr lang="en-US" sz="1200" b="0" i="0" u="none" strike="noStrike" kern="1200" dirty="0">
              <a:solidFill>
                <a:schemeClr val="tx1"/>
              </a:solidFill>
              <a:effectLst/>
              <a:latin typeface="+mn-lt"/>
              <a:ea typeface="+mn-ea"/>
              <a:cs typeface="+mn-cs"/>
              <a:sym typeface="Wingdings" pitchFamily="2" charset="2"/>
            </a:endParaRPr>
          </a:p>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sym typeface="Wingdings" pitchFamily="2" charset="2"/>
              </a:rPr>
              <a:t>Motivated by this, we are interested in the research question of … </a:t>
            </a:r>
          </a:p>
          <a:p>
            <a:pPr marL="171450" indent="-171450" rtl="0">
              <a:buFont typeface="Arial" panose="020B0604020202020204" pitchFamily="34" charset="0"/>
              <a:buChar char="•"/>
            </a:pPr>
            <a:endParaRPr lang="en-US" sz="1200" b="0" i="0" u="none" strike="noStrike" kern="1200" dirty="0">
              <a:solidFill>
                <a:schemeClr val="tx1"/>
              </a:solidFill>
              <a:effectLst/>
              <a:latin typeface="+mn-lt"/>
              <a:ea typeface="+mn-ea"/>
              <a:cs typeface="+mn-cs"/>
              <a:sym typeface="Wingdings" pitchFamily="2" charset="2"/>
            </a:endParaRPr>
          </a:p>
          <a:p>
            <a:pPr marL="171450" indent="-171450" rtl="0">
              <a:buFont typeface="Arial" panose="020B0604020202020204" pitchFamily="34" charset="0"/>
              <a:buChar char="•"/>
            </a:pPr>
            <a:r>
              <a:rPr lang="en-US" b="0" strike="sngStrike" dirty="0">
                <a:effectLst/>
              </a:rPr>
              <a:t>Motivated by the discrepancies between discrete and continuous prompts, we study focus continuous prompts and their interpretability. </a:t>
            </a:r>
          </a:p>
        </p:txBody>
      </p:sp>
      <p:sp>
        <p:nvSpPr>
          <p:cNvPr id="4" name="Slide Number Placeholder 3"/>
          <p:cNvSpPr>
            <a:spLocks noGrp="1"/>
          </p:cNvSpPr>
          <p:nvPr>
            <p:ph type="sldNum" sz="quarter" idx="5"/>
          </p:nvPr>
        </p:nvSpPr>
        <p:spPr/>
        <p:txBody>
          <a:bodyPr/>
          <a:lstStyle/>
          <a:p>
            <a:fld id="{7E3EFFCD-2707-464E-8668-7D1BDDA9873E}" type="slidenum">
              <a:rPr lang="en-US" smtClean="0"/>
              <a:t>6</a:t>
            </a:fld>
            <a:endParaRPr lang="en-US"/>
          </a:p>
        </p:txBody>
      </p:sp>
    </p:spTree>
    <p:extLst>
      <p:ext uri="{BB962C8B-B14F-4D97-AF65-F5344CB8AC3E}">
        <p14:creationId xmlns:p14="http://schemas.microsoft.com/office/powerpoint/2010/main" val="214764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 the research question of: …  that provide a faithful explanation of their behavior.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Since we don’t know how to address this question directly, we actually study its opposite: …  </a:t>
            </a:r>
            <a:endParaRPr lang="en-US" dirty="0"/>
          </a:p>
          <a:p>
            <a:pPr rtl="0"/>
            <a:endParaRPr lang="en-US" b="0" dirty="0">
              <a:effectLst/>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7</a:t>
            </a:fld>
            <a:endParaRPr lang="en-US"/>
          </a:p>
        </p:txBody>
      </p:sp>
    </p:spTree>
    <p:extLst>
      <p:ext uri="{BB962C8B-B14F-4D97-AF65-F5344CB8AC3E}">
        <p14:creationId xmlns:p14="http://schemas.microsoft.com/office/powerpoint/2010/main" val="676555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What I mean by that is, we investigate whether there are any continuous prompts that perform a desired task while, at the same time, project to </a:t>
            </a:r>
            <a:r>
              <a:rPr lang="en-US" sz="1200" b="1" i="0" u="none" strike="noStrike" kern="1200" dirty="0">
                <a:solidFill>
                  <a:schemeClr val="tx1"/>
                </a:solidFill>
                <a:effectLst/>
                <a:latin typeface="+mn-lt"/>
                <a:ea typeface="+mn-ea"/>
                <a:cs typeface="+mn-cs"/>
              </a:rPr>
              <a:t>any </a:t>
            </a:r>
            <a:r>
              <a:rPr lang="en-US" sz="1200" b="0" i="0" u="none" strike="noStrike" kern="1200" dirty="0">
                <a:solidFill>
                  <a:schemeClr val="tx1"/>
                </a:solidFill>
                <a:effectLst/>
                <a:latin typeface="+mn-lt"/>
                <a:ea typeface="+mn-ea"/>
                <a:cs typeface="+mn-cs"/>
              </a:rPr>
              <a:t>given target text, </a:t>
            </a:r>
          </a:p>
          <a:p>
            <a:pPr marL="628650" lvl="1" indent="-171450" rtl="0">
              <a:buFont typeface="Arial" panose="020B0604020202020204" pitchFamily="34" charset="0"/>
              <a:buChar char="•"/>
            </a:pPr>
            <a:r>
              <a:rPr lang="en-US" b="0" i="0" u="none" strike="noStrike" kern="1200" dirty="0">
                <a:solidFill>
                  <a:schemeClr val="tx1"/>
                </a:solidFill>
                <a:effectLst/>
                <a:latin typeface="+mn-lt"/>
                <a:ea typeface="+mn-ea"/>
                <a:cs typeface="+mn-cs"/>
              </a:rPr>
              <a:t>Such as </a:t>
            </a:r>
            <a:r>
              <a:rPr lang="en-US" sz="1200" b="0" i="0" u="none" strike="noStrike" kern="1200" dirty="0">
                <a:solidFill>
                  <a:schemeClr val="tx1"/>
                </a:solidFill>
                <a:effectLst/>
                <a:latin typeface="+mn-lt"/>
                <a:ea typeface="+mn-ea"/>
                <a:cs typeface="+mn-cs"/>
              </a:rPr>
              <a:t>the definition of a different task (“negating the sentiment of a given sentence.”).</a:t>
            </a:r>
            <a:endParaRPr lang="en-US" b="0" dirty="0">
              <a:effectLst/>
            </a:endParaRP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 Our findings in this work suggests that the opposite question is likely to be correct. </a:t>
            </a:r>
          </a:p>
          <a:p>
            <a:pPr marL="628650" lvl="1" indent="-171450">
              <a:buFont typeface="Arial" panose="020B0604020202020204" pitchFamily="34" charset="0"/>
              <a:buChar char="•"/>
            </a:pPr>
            <a:r>
              <a:rPr lang="en-US" dirty="0"/>
              <a:t>Which is what call …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8</a:t>
            </a:fld>
            <a:endParaRPr lang="en-US"/>
          </a:p>
        </p:txBody>
      </p:sp>
    </p:spTree>
    <p:extLst>
      <p:ext uri="{BB962C8B-B14F-4D97-AF65-F5344CB8AC3E}">
        <p14:creationId xmlns:p14="http://schemas.microsoft.com/office/powerpoint/2010/main" val="595470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the "waywardness" hypothesis:  </a:t>
            </a: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which states that  ….. (such as the definition of a different task or even an irrelevant statement.</a:t>
            </a: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This essentially suggests a disconnect between the outcome of continuous prompts and their discrete interpretations. </a:t>
            </a:r>
          </a:p>
        </p:txBody>
      </p:sp>
      <p:sp>
        <p:nvSpPr>
          <p:cNvPr id="4" name="Slide Number Placeholder 3"/>
          <p:cNvSpPr>
            <a:spLocks noGrp="1"/>
          </p:cNvSpPr>
          <p:nvPr>
            <p:ph type="sldNum" sz="quarter" idx="5"/>
          </p:nvPr>
        </p:nvSpPr>
        <p:spPr/>
        <p:txBody>
          <a:bodyPr/>
          <a:lstStyle/>
          <a:p>
            <a:fld id="{7E3EFFCD-2707-464E-8668-7D1BDDA9873E}" type="slidenum">
              <a:rPr lang="en-US" smtClean="0"/>
              <a:t>9</a:t>
            </a:fld>
            <a:endParaRPr lang="en-US"/>
          </a:p>
        </p:txBody>
      </p:sp>
    </p:spTree>
    <p:extLst>
      <p:ext uri="{BB962C8B-B14F-4D97-AF65-F5344CB8AC3E}">
        <p14:creationId xmlns:p14="http://schemas.microsoft.com/office/powerpoint/2010/main" val="25836962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4" descr="A picture containing drawing&#10;&#10;Description automatically generated">
            <a:extLst>
              <a:ext uri="{FF2B5EF4-FFF2-40B4-BE49-F238E27FC236}">
                <a16:creationId xmlns:a16="http://schemas.microsoft.com/office/drawing/2014/main" id="{952A4547-9516-B840-B0FA-017A16448E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1438" y="2032000"/>
            <a:ext cx="40100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hasCustomPrompt="1"/>
          </p:nvPr>
        </p:nvSpPr>
        <p:spPr>
          <a:xfrm>
            <a:off x="1524000" y="4389120"/>
            <a:ext cx="9144000" cy="1517904"/>
          </a:xfrm>
          <a:prstGeom prst="rect">
            <a:avLst/>
          </a:prstGeom>
        </p:spPr>
        <p:txBody>
          <a:bodyPr anchor="t">
            <a:normAutofit/>
          </a:bodyPr>
          <a:lstStyle>
            <a:lvl1pPr algn="ctr">
              <a:defRPr sz="5400">
                <a:solidFill>
                  <a:schemeClr val="bg1"/>
                </a:solidFill>
              </a:defRPr>
            </a:lvl1pPr>
          </a:lstStyle>
          <a:p>
            <a:r>
              <a:rPr lang="en-US" dirty="0"/>
              <a:t>Slide Master Title Here</a:t>
            </a:r>
          </a:p>
        </p:txBody>
      </p:sp>
      <p:pic>
        <p:nvPicPr>
          <p:cNvPr id="4" name="Picture 7">
            <a:extLst>
              <a:ext uri="{FF2B5EF4-FFF2-40B4-BE49-F238E27FC236}">
                <a16:creationId xmlns:a16="http://schemas.microsoft.com/office/drawing/2014/main" id="{84AEFA95-B778-5C49-A6CC-3F75A488B00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l="9033" b="39491"/>
          <a:stretch>
            <a:fillRect/>
          </a:stretch>
        </p:blipFill>
        <p:spPr bwMode="auto">
          <a:xfrm rot="5400000">
            <a:off x="-2291556" y="2291556"/>
            <a:ext cx="605948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6424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5B874F-B7D2-B047-8177-49C1A9D4C66D}"/>
              </a:ext>
            </a:extLst>
          </p:cNvPr>
          <p:cNvSpPr/>
          <p:nvPr/>
        </p:nvSpPr>
        <p:spPr>
          <a:xfrm>
            <a:off x="6096000" y="0"/>
            <a:ext cx="6096000" cy="68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endParaRPr>
          </a:p>
        </p:txBody>
      </p:sp>
      <p:pic>
        <p:nvPicPr>
          <p:cNvPr id="6" name="Picture 7" descr="A picture containing drawing&#10;&#10;Description automatically generated">
            <a:extLst>
              <a:ext uri="{FF2B5EF4-FFF2-40B4-BE49-F238E27FC236}">
                <a16:creationId xmlns:a16="http://schemas.microsoft.com/office/drawing/2014/main" id="{734A7957-AF96-5247-A6A8-A19D59CF25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6463" y="6296025"/>
            <a:ext cx="7683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8">
            <a:extLst>
              <a:ext uri="{FF2B5EF4-FFF2-40B4-BE49-F238E27FC236}">
                <a16:creationId xmlns:a16="http://schemas.microsoft.com/office/drawing/2014/main" id="{5F090DB0-7C99-D94C-984C-284A77EA5853}"/>
              </a:ext>
            </a:extLst>
          </p:cNvPr>
          <p:cNvSpPr txBox="1">
            <a:spLocks noChangeArrowheads="1"/>
          </p:cNvSpPr>
          <p:nvPr/>
        </p:nvSpPr>
        <p:spPr bwMode="auto">
          <a:xfrm>
            <a:off x="6648450" y="358775"/>
            <a:ext cx="5065713" cy="593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228600" indent="-228600">
              <a:defRPr>
                <a:solidFill>
                  <a:schemeClr val="tx1"/>
                </a:solidFill>
                <a:latin typeface="Corbel" panose="020B0503020204020204" pitchFamily="34" charset="0"/>
              </a:defRPr>
            </a:lvl1pPr>
            <a:lvl2pPr marL="742950" indent="-285750">
              <a:defRPr>
                <a:solidFill>
                  <a:schemeClr val="tx1"/>
                </a:solidFill>
                <a:latin typeface="Corbel" panose="020B0503020204020204" pitchFamily="34" charset="0"/>
              </a:defRPr>
            </a:lvl2pPr>
            <a:lvl3pPr marL="1143000" indent="-228600">
              <a:defRPr>
                <a:solidFill>
                  <a:schemeClr val="tx1"/>
                </a:solidFill>
                <a:latin typeface="Corbel" panose="020B0503020204020204" pitchFamily="34" charset="0"/>
              </a:defRPr>
            </a:lvl3pPr>
            <a:lvl4pPr marL="1600200" indent="-228600">
              <a:defRPr>
                <a:solidFill>
                  <a:schemeClr val="tx1"/>
                </a:solidFill>
                <a:latin typeface="Corbel" panose="020B0503020204020204" pitchFamily="34" charset="0"/>
              </a:defRPr>
            </a:lvl4pPr>
            <a:lvl5pPr marL="2057400" indent="-228600">
              <a:defRPr>
                <a:solidFill>
                  <a:schemeClr val="tx1"/>
                </a:solidFill>
                <a:latin typeface="Corbel" panose="020B0503020204020204" pitchFamily="34" charset="0"/>
              </a:defRPr>
            </a:lvl5pPr>
            <a:lvl6pPr marL="2514600" indent="-228600" fontAlgn="base">
              <a:spcBef>
                <a:spcPct val="0"/>
              </a:spcBef>
              <a:spcAft>
                <a:spcPct val="0"/>
              </a:spcAft>
              <a:defRPr>
                <a:solidFill>
                  <a:schemeClr val="tx1"/>
                </a:solidFill>
                <a:latin typeface="Corbel" panose="020B0503020204020204" pitchFamily="34" charset="0"/>
              </a:defRPr>
            </a:lvl6pPr>
            <a:lvl7pPr marL="2971800" indent="-228600" fontAlgn="base">
              <a:spcBef>
                <a:spcPct val="0"/>
              </a:spcBef>
              <a:spcAft>
                <a:spcPct val="0"/>
              </a:spcAft>
              <a:defRPr>
                <a:solidFill>
                  <a:schemeClr val="tx1"/>
                </a:solidFill>
                <a:latin typeface="Corbel" panose="020B0503020204020204" pitchFamily="34" charset="0"/>
              </a:defRPr>
            </a:lvl7pPr>
            <a:lvl8pPr marL="3429000" indent="-228600" fontAlgn="base">
              <a:spcBef>
                <a:spcPct val="0"/>
              </a:spcBef>
              <a:spcAft>
                <a:spcPct val="0"/>
              </a:spcAft>
              <a:defRPr>
                <a:solidFill>
                  <a:schemeClr val="tx1"/>
                </a:solidFill>
                <a:latin typeface="Corbel" panose="020B0503020204020204" pitchFamily="34" charset="0"/>
              </a:defRPr>
            </a:lvl8pPr>
            <a:lvl9pPr marL="3886200" indent="-228600" fontAlgn="base">
              <a:spcBef>
                <a:spcPct val="0"/>
              </a:spcBef>
              <a:spcAft>
                <a:spcPct val="0"/>
              </a:spcAft>
              <a:defRPr>
                <a:solidFill>
                  <a:schemeClr val="tx1"/>
                </a:solidFill>
                <a:latin typeface="Corbel" panose="020B0503020204020204" pitchFamily="34" charset="0"/>
              </a:defRPr>
            </a:lvl9pPr>
          </a:lstStyle>
          <a:p>
            <a:pPr eaLnBrk="1" hangingPunct="1">
              <a:lnSpc>
                <a:spcPct val="90000"/>
              </a:lnSpc>
              <a:spcBef>
                <a:spcPts val="1000"/>
              </a:spcBef>
              <a:buFont typeface="Arial" panose="020B0604020202020204" pitchFamily="34" charset="0"/>
              <a:buChar char="•"/>
            </a:pPr>
            <a:r>
              <a:rPr lang="en-US" altLang="en-US" sz="2800">
                <a:solidFill>
                  <a:schemeClr val="bg1"/>
                </a:solidFill>
              </a:rPr>
              <a:t>Click to edit Master text styles</a:t>
            </a:r>
          </a:p>
          <a:p>
            <a:pPr eaLnBrk="1" hangingPunct="1">
              <a:lnSpc>
                <a:spcPct val="90000"/>
              </a:lnSpc>
              <a:spcBef>
                <a:spcPts val="1000"/>
              </a:spcBef>
              <a:buFont typeface="Arial" panose="020B0604020202020204" pitchFamily="34" charset="0"/>
              <a:buChar char="•"/>
            </a:pPr>
            <a:r>
              <a:rPr lang="en-US" altLang="en-US" sz="2800">
                <a:solidFill>
                  <a:schemeClr val="bg1"/>
                </a:solidFill>
              </a:rPr>
              <a:t>Click to edit Master text styles</a:t>
            </a:r>
          </a:p>
          <a:p>
            <a:pPr eaLnBrk="1" hangingPunct="1">
              <a:lnSpc>
                <a:spcPct val="90000"/>
              </a:lnSpc>
              <a:spcBef>
                <a:spcPts val="1000"/>
              </a:spcBef>
              <a:buFont typeface="Arial" panose="020B0604020202020204" pitchFamily="34" charset="0"/>
              <a:buChar char="•"/>
            </a:pPr>
            <a:r>
              <a:rPr lang="en-US" altLang="en-US" sz="2800">
                <a:solidFill>
                  <a:schemeClr val="bg1"/>
                </a:solidFill>
              </a:rPr>
              <a:t>Click to edit Master text styles</a:t>
            </a:r>
          </a:p>
        </p:txBody>
      </p:sp>
      <p:sp>
        <p:nvSpPr>
          <p:cNvPr id="12" name="Title 1"/>
          <p:cNvSpPr>
            <a:spLocks noGrp="1"/>
          </p:cNvSpPr>
          <p:nvPr>
            <p:ph type="title"/>
          </p:nvPr>
        </p:nvSpPr>
        <p:spPr>
          <a:xfrm>
            <a:off x="838200" y="1297813"/>
            <a:ext cx="4392168" cy="2396363"/>
          </a:xfrm>
          <a:prstGeom prst="rect">
            <a:avLst/>
          </a:prstGeom>
        </p:spPr>
        <p:txBody>
          <a:bodyPr anchor="b"/>
          <a:lstStyle>
            <a:lvl1pPr>
              <a:defRPr b="1">
                <a:solidFill>
                  <a:schemeClr val="accent1"/>
                </a:solidFill>
                <a:latin typeface="+mj-lt"/>
              </a:defRPr>
            </a:lvl1pPr>
          </a:lstStyle>
          <a:p>
            <a:r>
              <a:rPr lang="en-US"/>
              <a:t>Click to edit Master title style</a:t>
            </a:r>
            <a:endParaRPr lang="en-US" dirty="0"/>
          </a:p>
        </p:txBody>
      </p:sp>
      <p:sp>
        <p:nvSpPr>
          <p:cNvPr id="13" name="Text Placeholder 2"/>
          <p:cNvSpPr>
            <a:spLocks noGrp="1"/>
          </p:cNvSpPr>
          <p:nvPr>
            <p:ph type="body" idx="13"/>
          </p:nvPr>
        </p:nvSpPr>
        <p:spPr>
          <a:xfrm>
            <a:off x="838200" y="3757359"/>
            <a:ext cx="4392168" cy="1500187"/>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Slide Number Placeholder 5">
            <a:extLst>
              <a:ext uri="{FF2B5EF4-FFF2-40B4-BE49-F238E27FC236}">
                <a16:creationId xmlns:a16="http://schemas.microsoft.com/office/drawing/2014/main" id="{AC222359-E0EE-A949-B052-632455D7C92E}"/>
              </a:ext>
            </a:extLst>
          </p:cNvPr>
          <p:cNvSpPr>
            <a:spLocks noGrp="1"/>
          </p:cNvSpPr>
          <p:nvPr>
            <p:ph type="sldNum" sz="quarter" idx="14"/>
          </p:nvPr>
        </p:nvSpPr>
        <p:spPr>
          <a:xfrm>
            <a:off x="10466388" y="6296025"/>
            <a:ext cx="530225" cy="365125"/>
          </a:xfrm>
        </p:spPr>
        <p:txBody>
          <a:bodyPr/>
          <a:lstStyle>
            <a:lvl1pPr>
              <a:defRPr smtClean="0">
                <a:solidFill>
                  <a:schemeClr val="bg1"/>
                </a:solidFill>
              </a:defRPr>
            </a:lvl1pPr>
          </a:lstStyle>
          <a:p>
            <a:pPr>
              <a:defRPr/>
            </a:pPr>
            <a:fld id="{14BB7950-5AED-6946-A62A-FD8855BD583B}" type="slidenum">
              <a:rPr lang="en-US"/>
              <a:pPr>
                <a:defRPr/>
              </a:pPr>
              <a:t>‹#›</a:t>
            </a:fld>
            <a:endParaRPr lang="en-US" dirty="0"/>
          </a:p>
        </p:txBody>
      </p:sp>
    </p:spTree>
    <p:extLst>
      <p:ext uri="{BB962C8B-B14F-4D97-AF65-F5344CB8AC3E}">
        <p14:creationId xmlns:p14="http://schemas.microsoft.com/office/powerpoint/2010/main" val="118695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and Text">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8FFABB9E-35A8-E64A-8574-61210ACE1D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6463" y="6296025"/>
            <a:ext cx="7683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6353AB23-1E2B-1144-9E8E-3F976E750297}"/>
              </a:ext>
            </a:extLst>
          </p:cNvPr>
          <p:cNvSpPr>
            <a:spLocks noGrp="1"/>
          </p:cNvSpPr>
          <p:nvPr>
            <p:ph type="sldNum" sz="quarter" idx="10"/>
          </p:nvPr>
        </p:nvSpPr>
        <p:spPr>
          <a:xfrm>
            <a:off x="10466388" y="6296025"/>
            <a:ext cx="530225" cy="365125"/>
          </a:xfrm>
        </p:spPr>
        <p:txBody>
          <a:bodyPr/>
          <a:lstStyle>
            <a:lvl1pPr>
              <a:defRPr smtClean="0">
                <a:solidFill>
                  <a:schemeClr val="bg1"/>
                </a:solidFill>
              </a:defRPr>
            </a:lvl1pPr>
          </a:lstStyle>
          <a:p>
            <a:pPr>
              <a:defRPr/>
            </a:pPr>
            <a:fld id="{B3B075CB-1BFE-3F44-BFAD-0F90D2C8F8AC}" type="slidenum">
              <a:rPr lang="en-US"/>
              <a:pPr>
                <a:defRPr/>
              </a:pPr>
              <a:t>‹#›</a:t>
            </a:fld>
            <a:endParaRPr lang="en-US" dirty="0"/>
          </a:p>
        </p:txBody>
      </p:sp>
      <p:sp>
        <p:nvSpPr>
          <p:cNvPr id="7" name="Title 1">
            <a:extLst>
              <a:ext uri="{FF2B5EF4-FFF2-40B4-BE49-F238E27FC236}">
                <a16:creationId xmlns:a16="http://schemas.microsoft.com/office/drawing/2014/main" id="{76F0FBE7-864E-BD4F-A721-BCBC29C58CCE}"/>
              </a:ext>
            </a:extLst>
          </p:cNvPr>
          <p:cNvSpPr>
            <a:spLocks noGrp="1"/>
          </p:cNvSpPr>
          <p:nvPr>
            <p:ph type="title"/>
          </p:nvPr>
        </p:nvSpPr>
        <p:spPr>
          <a:xfrm>
            <a:off x="371436" y="457200"/>
            <a:ext cx="3364223" cy="1600200"/>
          </a:xfrm>
          <a:prstGeom prst="rect">
            <a:avLst/>
          </a:prstGeom>
        </p:spPr>
        <p:txBody>
          <a:bodyPr anchor="b"/>
          <a:lstStyle>
            <a:lvl1pPr>
              <a:defRPr sz="3200" b="1">
                <a:solidFill>
                  <a:schemeClr val="bg1"/>
                </a:solidFill>
              </a:defRPr>
            </a:lvl1pPr>
          </a:lstStyle>
          <a:p>
            <a:r>
              <a:rPr lang="en-US"/>
              <a:t>Click to edit Master title style</a:t>
            </a:r>
            <a:endParaRPr lang="en-US" dirty="0"/>
          </a:p>
        </p:txBody>
      </p:sp>
      <p:sp>
        <p:nvSpPr>
          <p:cNvPr id="8" name="Picture Placeholder 2">
            <a:extLst>
              <a:ext uri="{FF2B5EF4-FFF2-40B4-BE49-F238E27FC236}">
                <a16:creationId xmlns:a16="http://schemas.microsoft.com/office/drawing/2014/main" id="{094E2E14-31DD-D14C-BC0D-24DDBD120D97}"/>
              </a:ext>
            </a:extLst>
          </p:cNvPr>
          <p:cNvSpPr>
            <a:spLocks noGrp="1"/>
          </p:cNvSpPr>
          <p:nvPr>
            <p:ph type="pic" idx="1"/>
          </p:nvPr>
        </p:nvSpPr>
        <p:spPr>
          <a:xfrm>
            <a:off x="4148254" y="0"/>
            <a:ext cx="8043746" cy="6858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9" name="Text Placeholder 3">
            <a:extLst>
              <a:ext uri="{FF2B5EF4-FFF2-40B4-BE49-F238E27FC236}">
                <a16:creationId xmlns:a16="http://schemas.microsoft.com/office/drawing/2014/main" id="{E9A56C16-D42F-FF48-BF85-3FAA3F7310A7}"/>
              </a:ext>
            </a:extLst>
          </p:cNvPr>
          <p:cNvSpPr>
            <a:spLocks noGrp="1"/>
          </p:cNvSpPr>
          <p:nvPr>
            <p:ph type="body" sz="half" idx="2"/>
          </p:nvPr>
        </p:nvSpPr>
        <p:spPr>
          <a:xfrm>
            <a:off x="371436" y="2167128"/>
            <a:ext cx="3364223" cy="3811588"/>
          </a:xfrm>
          <a:prstGeom prst="rect">
            <a:avLst/>
          </a:prstGeom>
        </p:spPr>
        <p:txBody>
          <a:bodyPr>
            <a:normAutofit/>
          </a:bodyPr>
          <a:lstStyle>
            <a:lvl1pPr marL="0" indent="0">
              <a:buNone/>
              <a:defRPr sz="20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40980638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and Text - Alternate">
    <p:bg>
      <p:bgPr>
        <a:solidFill>
          <a:srgbClr val="99EEFF"/>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8F01C69-3B81-C448-A576-B360FB4D2F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E2FDDDB1-8CD0-3E48-B0E1-96D6E3B6239A}"/>
              </a:ext>
            </a:extLst>
          </p:cNvPr>
          <p:cNvSpPr>
            <a:spLocks noGrp="1"/>
          </p:cNvSpPr>
          <p:nvPr>
            <p:ph type="sldNum" sz="quarter" idx="10"/>
          </p:nvPr>
        </p:nvSpPr>
        <p:spPr>
          <a:xfrm>
            <a:off x="10466388" y="6296025"/>
            <a:ext cx="530225" cy="365125"/>
          </a:xfrm>
        </p:spPr>
        <p:txBody>
          <a:bodyPr/>
          <a:lstStyle>
            <a:lvl1pPr>
              <a:defRPr smtClean="0">
                <a:solidFill>
                  <a:schemeClr val="bg1"/>
                </a:solidFill>
              </a:defRPr>
            </a:lvl1pPr>
          </a:lstStyle>
          <a:p>
            <a:pPr>
              <a:defRPr/>
            </a:pPr>
            <a:fld id="{1370535F-97B6-9A41-ABF5-4F1CB4079FA7}" type="slidenum">
              <a:rPr lang="en-US"/>
              <a:pPr>
                <a:defRPr/>
              </a:pPr>
              <a:t>‹#›</a:t>
            </a:fld>
            <a:endParaRPr lang="en-US" dirty="0"/>
          </a:p>
        </p:txBody>
      </p:sp>
      <p:sp>
        <p:nvSpPr>
          <p:cNvPr id="7" name="Title 1">
            <a:extLst>
              <a:ext uri="{FF2B5EF4-FFF2-40B4-BE49-F238E27FC236}">
                <a16:creationId xmlns:a16="http://schemas.microsoft.com/office/drawing/2014/main" id="{7CB5DFDE-CE60-5540-9DA7-8E1F14A3861F}"/>
              </a:ext>
            </a:extLst>
          </p:cNvPr>
          <p:cNvSpPr>
            <a:spLocks noGrp="1"/>
          </p:cNvSpPr>
          <p:nvPr>
            <p:ph type="title"/>
          </p:nvPr>
        </p:nvSpPr>
        <p:spPr>
          <a:xfrm>
            <a:off x="371438" y="468352"/>
            <a:ext cx="3364222" cy="1600200"/>
          </a:xfrm>
          <a:prstGeom prst="rect">
            <a:avLst/>
          </a:prstGeom>
        </p:spPr>
        <p:txBody>
          <a:bodyPr anchor="b"/>
          <a:lstStyle>
            <a:lvl1pPr>
              <a:defRPr sz="3200" b="1">
                <a:solidFill>
                  <a:schemeClr val="accent1"/>
                </a:solidFill>
              </a:defRPr>
            </a:lvl1pPr>
          </a:lstStyle>
          <a:p>
            <a:r>
              <a:rPr lang="en-US"/>
              <a:t>Click to edit Master title style</a:t>
            </a:r>
            <a:endParaRPr lang="en-US" dirty="0"/>
          </a:p>
        </p:txBody>
      </p:sp>
      <p:sp>
        <p:nvSpPr>
          <p:cNvPr id="8" name="Picture Placeholder 2">
            <a:extLst>
              <a:ext uri="{FF2B5EF4-FFF2-40B4-BE49-F238E27FC236}">
                <a16:creationId xmlns:a16="http://schemas.microsoft.com/office/drawing/2014/main" id="{7EA61211-D1FC-2A44-BDF8-3687E7CD04A1}"/>
              </a:ext>
            </a:extLst>
          </p:cNvPr>
          <p:cNvSpPr>
            <a:spLocks noGrp="1"/>
          </p:cNvSpPr>
          <p:nvPr>
            <p:ph type="pic" idx="1"/>
          </p:nvPr>
        </p:nvSpPr>
        <p:spPr>
          <a:xfrm>
            <a:off x="4148254" y="0"/>
            <a:ext cx="8043746" cy="6858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9" name="Text Placeholder 3">
            <a:extLst>
              <a:ext uri="{FF2B5EF4-FFF2-40B4-BE49-F238E27FC236}">
                <a16:creationId xmlns:a16="http://schemas.microsoft.com/office/drawing/2014/main" id="{0A4B03B8-2568-E845-A8E4-9E0223191967}"/>
              </a:ext>
            </a:extLst>
          </p:cNvPr>
          <p:cNvSpPr>
            <a:spLocks noGrp="1"/>
          </p:cNvSpPr>
          <p:nvPr>
            <p:ph type="body" sz="half" idx="2"/>
          </p:nvPr>
        </p:nvSpPr>
        <p:spPr>
          <a:xfrm>
            <a:off x="371438" y="2178280"/>
            <a:ext cx="3364222" cy="3811588"/>
          </a:xfrm>
          <a:prstGeom prst="rect">
            <a:avLst/>
          </a:prstGeom>
        </p:spPr>
        <p:txBody>
          <a:bodyPr>
            <a:normAutofit/>
          </a:bodyPr>
          <a:lstStyle>
            <a:lvl1pPr marL="0" indent="0">
              <a:buNone/>
              <a:defRPr sz="20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6907935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and Text - Ligh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0A7AE52-2AD5-C54D-B47F-043A9B4C64D7}"/>
              </a:ext>
            </a:extLst>
          </p:cNvPr>
          <p:cNvSpPr>
            <a:spLocks noGrp="1"/>
          </p:cNvSpPr>
          <p:nvPr>
            <p:ph type="title"/>
          </p:nvPr>
        </p:nvSpPr>
        <p:spPr>
          <a:xfrm>
            <a:off x="371439" y="457200"/>
            <a:ext cx="3364220" cy="1600200"/>
          </a:xfrm>
          <a:prstGeom prst="rect">
            <a:avLst/>
          </a:prstGeom>
        </p:spPr>
        <p:txBody>
          <a:bodyPr anchor="b"/>
          <a:lstStyle>
            <a:lvl1pPr>
              <a:defRPr sz="3200" b="1">
                <a:solidFill>
                  <a:schemeClr val="accent1"/>
                </a:solidFill>
              </a:defRPr>
            </a:lvl1pPr>
          </a:lstStyle>
          <a:p>
            <a:r>
              <a:rPr lang="en-US"/>
              <a:t>Click to edit Master title style</a:t>
            </a:r>
            <a:endParaRPr lang="en-US" dirty="0"/>
          </a:p>
        </p:txBody>
      </p:sp>
      <p:sp>
        <p:nvSpPr>
          <p:cNvPr id="8" name="Picture Placeholder 2">
            <a:extLst>
              <a:ext uri="{FF2B5EF4-FFF2-40B4-BE49-F238E27FC236}">
                <a16:creationId xmlns:a16="http://schemas.microsoft.com/office/drawing/2014/main" id="{D4BC29FD-3082-DE48-8F00-DD387F6A0E95}"/>
              </a:ext>
            </a:extLst>
          </p:cNvPr>
          <p:cNvSpPr>
            <a:spLocks noGrp="1"/>
          </p:cNvSpPr>
          <p:nvPr>
            <p:ph type="pic" idx="1"/>
          </p:nvPr>
        </p:nvSpPr>
        <p:spPr>
          <a:xfrm>
            <a:off x="4148254" y="0"/>
            <a:ext cx="8043746" cy="6858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9" name="Text Placeholder 3">
            <a:extLst>
              <a:ext uri="{FF2B5EF4-FFF2-40B4-BE49-F238E27FC236}">
                <a16:creationId xmlns:a16="http://schemas.microsoft.com/office/drawing/2014/main" id="{1579FEC1-E602-7C44-9981-34B032301DC5}"/>
              </a:ext>
            </a:extLst>
          </p:cNvPr>
          <p:cNvSpPr>
            <a:spLocks noGrp="1"/>
          </p:cNvSpPr>
          <p:nvPr>
            <p:ph type="body" sz="half" idx="2"/>
          </p:nvPr>
        </p:nvSpPr>
        <p:spPr>
          <a:xfrm>
            <a:off x="371439" y="2137410"/>
            <a:ext cx="3364220" cy="3811588"/>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Slide Number Placeholder 5">
            <a:extLst>
              <a:ext uri="{FF2B5EF4-FFF2-40B4-BE49-F238E27FC236}">
                <a16:creationId xmlns:a16="http://schemas.microsoft.com/office/drawing/2014/main" id="{D376EDBC-7C1C-0545-AC24-35CA91AF8941}"/>
              </a:ext>
            </a:extLst>
          </p:cNvPr>
          <p:cNvSpPr>
            <a:spLocks noGrp="1"/>
          </p:cNvSpPr>
          <p:nvPr>
            <p:ph type="sldNum" sz="quarter" idx="10"/>
          </p:nvPr>
        </p:nvSpPr>
        <p:spPr>
          <a:xfrm>
            <a:off x="10466388" y="6296025"/>
            <a:ext cx="530225" cy="365125"/>
          </a:xfrm>
          <a:effectLst>
            <a:outerShdw blurRad="50800" dist="12700" dir="2700000" algn="tl" rotWithShape="0">
              <a:prstClr val="black">
                <a:alpha val="77000"/>
              </a:prstClr>
            </a:outerShdw>
          </a:effectLst>
        </p:spPr>
        <p:txBody>
          <a:bodyPr/>
          <a:lstStyle>
            <a:lvl1pPr>
              <a:defRPr smtClean="0">
                <a:solidFill>
                  <a:schemeClr val="bg1"/>
                </a:solidFill>
              </a:defRPr>
            </a:lvl1pPr>
          </a:lstStyle>
          <a:p>
            <a:pPr>
              <a:defRPr/>
            </a:pPr>
            <a:fld id="{29E005EF-8BE2-7C48-BB7A-8310637E7F81}" type="slidenum">
              <a:rPr lang="en-US"/>
              <a:pPr>
                <a:defRPr/>
              </a:pPr>
              <a:t>‹#›</a:t>
            </a:fld>
            <a:endParaRPr lang="en-US" dirty="0"/>
          </a:p>
        </p:txBody>
      </p:sp>
    </p:spTree>
    <p:extLst>
      <p:ext uri="{BB962C8B-B14F-4D97-AF65-F5344CB8AC3E}">
        <p14:creationId xmlns:p14="http://schemas.microsoft.com/office/powerpoint/2010/main" val="22614466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Picture">
    <p:spTree>
      <p:nvGrpSpPr>
        <p:cNvPr id="1" name=""/>
        <p:cNvGrpSpPr/>
        <p:nvPr/>
      </p:nvGrpSpPr>
      <p:grpSpPr>
        <a:xfrm>
          <a:off x="0" y="0"/>
          <a:ext cx="0" cy="0"/>
          <a:chOff x="0" y="0"/>
          <a:chExt cx="0" cy="0"/>
        </a:xfrm>
      </p:grpSpPr>
      <p:pic>
        <p:nvPicPr>
          <p:cNvPr id="4" name="Picture 4" descr="A close up of a logo&#10;&#10;Description automatically generated">
            <a:extLst>
              <a:ext uri="{FF2B5EF4-FFF2-40B4-BE49-F238E27FC236}">
                <a16:creationId xmlns:a16="http://schemas.microsoft.com/office/drawing/2014/main" id="{1C46F604-7E05-0844-B0D1-E8380BBC97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idx="1"/>
          </p:nvPr>
        </p:nvSpPr>
        <p:spPr>
          <a:xfrm>
            <a:off x="0" y="0"/>
            <a:ext cx="12192000" cy="68580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5" name="Slide Number Placeholder 5">
            <a:extLst>
              <a:ext uri="{FF2B5EF4-FFF2-40B4-BE49-F238E27FC236}">
                <a16:creationId xmlns:a16="http://schemas.microsoft.com/office/drawing/2014/main" id="{F23275ED-299F-E647-976F-327AEAC4B9F0}"/>
              </a:ext>
            </a:extLst>
          </p:cNvPr>
          <p:cNvSpPr>
            <a:spLocks noGrp="1"/>
          </p:cNvSpPr>
          <p:nvPr>
            <p:ph type="sldNum" sz="quarter" idx="10"/>
          </p:nvPr>
        </p:nvSpPr>
        <p:spPr>
          <a:xfrm>
            <a:off x="10466388" y="6296025"/>
            <a:ext cx="530225" cy="365125"/>
          </a:xfrm>
        </p:spPr>
        <p:txBody>
          <a:bodyPr/>
          <a:lstStyle>
            <a:lvl1pPr>
              <a:defRPr smtClean="0">
                <a:solidFill>
                  <a:schemeClr val="bg1"/>
                </a:solidFill>
              </a:defRPr>
            </a:lvl1pPr>
          </a:lstStyle>
          <a:p>
            <a:pPr>
              <a:defRPr/>
            </a:pPr>
            <a:fld id="{9BCA354B-78B0-2B40-B18D-76FF0D29A3DF}" type="slidenum">
              <a:rPr lang="en-US"/>
              <a:pPr>
                <a:defRPr/>
              </a:pPr>
              <a:t>‹#›</a:t>
            </a:fld>
            <a:endParaRPr lang="en-US" dirty="0"/>
          </a:p>
        </p:txBody>
      </p:sp>
    </p:spTree>
    <p:extLst>
      <p:ext uri="{BB962C8B-B14F-4D97-AF65-F5344CB8AC3E}">
        <p14:creationId xmlns:p14="http://schemas.microsoft.com/office/powerpoint/2010/main" val="7053702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8FFABB9E-35A8-E64A-8574-61210ACE1D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6463" y="6296025"/>
            <a:ext cx="7683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6353AB23-1E2B-1144-9E8E-3F976E750297}"/>
              </a:ext>
            </a:extLst>
          </p:cNvPr>
          <p:cNvSpPr>
            <a:spLocks noGrp="1"/>
          </p:cNvSpPr>
          <p:nvPr>
            <p:ph type="sldNum" sz="quarter" idx="10"/>
          </p:nvPr>
        </p:nvSpPr>
        <p:spPr>
          <a:xfrm>
            <a:off x="10466388" y="6296025"/>
            <a:ext cx="530225" cy="365125"/>
          </a:xfrm>
        </p:spPr>
        <p:txBody>
          <a:bodyPr/>
          <a:lstStyle>
            <a:lvl1pPr>
              <a:defRPr smtClean="0">
                <a:solidFill>
                  <a:schemeClr val="bg1"/>
                </a:solidFill>
              </a:defRPr>
            </a:lvl1pPr>
          </a:lstStyle>
          <a:p>
            <a:pPr>
              <a:defRPr/>
            </a:pPr>
            <a:fld id="{B3B075CB-1BFE-3F44-BFAD-0F90D2C8F8AC}" type="slidenum">
              <a:rPr lang="en-US"/>
              <a:pPr>
                <a:defRPr/>
              </a:pPr>
              <a:t>‹#›</a:t>
            </a:fld>
            <a:endParaRPr lang="en-US" dirty="0"/>
          </a:p>
        </p:txBody>
      </p:sp>
      <p:sp>
        <p:nvSpPr>
          <p:cNvPr id="10" name="Title 1">
            <a:extLst>
              <a:ext uri="{FF2B5EF4-FFF2-40B4-BE49-F238E27FC236}">
                <a16:creationId xmlns:a16="http://schemas.microsoft.com/office/drawing/2014/main" id="{56E48334-0727-5645-9F0E-315BB10E1AC0}"/>
              </a:ext>
            </a:extLst>
          </p:cNvPr>
          <p:cNvSpPr>
            <a:spLocks noGrp="1"/>
          </p:cNvSpPr>
          <p:nvPr>
            <p:ph type="title"/>
          </p:nvPr>
        </p:nvSpPr>
        <p:spPr>
          <a:xfrm>
            <a:off x="838200" y="2288865"/>
            <a:ext cx="10515600" cy="2288865"/>
          </a:xfrm>
          <a:prstGeom prst="rect">
            <a:avLst/>
          </a:prstGeom>
        </p:spPr>
        <p:txBody>
          <a:bodyPr anchor="ctr"/>
          <a:lstStyle>
            <a:lvl1pPr algn="ctr">
              <a:defRPr b="1">
                <a:solidFill>
                  <a:schemeClr val="bg1"/>
                </a:solidFill>
                <a:latin typeface="+mj-lt"/>
              </a:defRPr>
            </a:lvl1pPr>
          </a:lstStyle>
          <a:p>
            <a:r>
              <a:rPr lang="en-US" dirty="0"/>
              <a:t>Click to edit Master title style</a:t>
            </a:r>
          </a:p>
        </p:txBody>
      </p:sp>
      <p:sp>
        <p:nvSpPr>
          <p:cNvPr id="7" name="Text Placeholder 2">
            <a:extLst>
              <a:ext uri="{FF2B5EF4-FFF2-40B4-BE49-F238E27FC236}">
                <a16:creationId xmlns:a16="http://schemas.microsoft.com/office/drawing/2014/main" id="{36E83646-BAE3-884A-B6B1-C14C300AE591}"/>
              </a:ext>
            </a:extLst>
          </p:cNvPr>
          <p:cNvSpPr>
            <a:spLocks noGrp="1"/>
          </p:cNvSpPr>
          <p:nvPr>
            <p:ph type="body" idx="1"/>
          </p:nvPr>
        </p:nvSpPr>
        <p:spPr>
          <a:xfrm>
            <a:off x="631115" y="4813775"/>
            <a:ext cx="10929769" cy="1482250"/>
          </a:xfrm>
        </p:spPr>
        <p:txBody>
          <a:bodyPr>
            <a:normAutofit/>
          </a:bodyPr>
          <a:lstStyle>
            <a:lvl1pPr marL="0" indent="0" algn="ctr">
              <a:buNone/>
              <a:defRPr sz="2200" b="0">
                <a:solidFill>
                  <a:schemeClr val="bg1"/>
                </a:solidFill>
                <a:latin typeface="Corbel" panose="020B0503020204020204" pitchFamily="34" charset="0"/>
                <a:ea typeface="Corbel" panose="020B0503020204020204" pitchFamily="34" charset="0"/>
                <a:cs typeface="Corbel"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2770666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lank - Alternate">
    <p:spTree>
      <p:nvGrpSpPr>
        <p:cNvPr id="1" name=""/>
        <p:cNvGrpSpPr/>
        <p:nvPr/>
      </p:nvGrpSpPr>
      <p:grpSpPr>
        <a:xfrm>
          <a:off x="0" y="0"/>
          <a:ext cx="0" cy="0"/>
          <a:chOff x="0" y="0"/>
          <a:chExt cx="0" cy="0"/>
        </a:xfrm>
      </p:grpSpPr>
      <p:pic>
        <p:nvPicPr>
          <p:cNvPr id="2" name="Picture 4" descr="A close up of a logo&#10;&#10;Description automatically generated">
            <a:extLst>
              <a:ext uri="{FF2B5EF4-FFF2-40B4-BE49-F238E27FC236}">
                <a16:creationId xmlns:a16="http://schemas.microsoft.com/office/drawing/2014/main" id="{486352BB-EEE8-EA48-A96B-3C064F831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a:extLst>
              <a:ext uri="{FF2B5EF4-FFF2-40B4-BE49-F238E27FC236}">
                <a16:creationId xmlns:a16="http://schemas.microsoft.com/office/drawing/2014/main" id="{8083EC3A-EB3E-7345-B46A-27ACBD087784}"/>
              </a:ext>
            </a:extLst>
          </p:cNvPr>
          <p:cNvSpPr>
            <a:spLocks noGrp="1"/>
          </p:cNvSpPr>
          <p:nvPr>
            <p:ph type="sldNum" sz="quarter" idx="10"/>
          </p:nvPr>
        </p:nvSpPr>
        <p:spPr>
          <a:xfrm>
            <a:off x="10466388" y="6296025"/>
            <a:ext cx="530225" cy="365125"/>
          </a:xfrm>
        </p:spPr>
        <p:txBody>
          <a:bodyPr/>
          <a:lstStyle>
            <a:lvl1pPr>
              <a:defRPr/>
            </a:lvl1pPr>
          </a:lstStyle>
          <a:p>
            <a:pPr>
              <a:defRPr/>
            </a:pPr>
            <a:fld id="{37E6B2A9-E175-7F40-B993-EC9D598FC2D7}" type="slidenum">
              <a:rPr lang="en-US"/>
              <a:pPr>
                <a:defRPr/>
              </a:pPr>
              <a:t>‹#›</a:t>
            </a:fld>
            <a:endParaRPr lang="en-US" dirty="0"/>
          </a:p>
        </p:txBody>
      </p:sp>
      <p:sp>
        <p:nvSpPr>
          <p:cNvPr id="5" name="Rectangle 4">
            <a:extLst>
              <a:ext uri="{FF2B5EF4-FFF2-40B4-BE49-F238E27FC236}">
                <a16:creationId xmlns:a16="http://schemas.microsoft.com/office/drawing/2014/main" id="{2B4B19BE-D489-B545-8B09-E36213AE6617}"/>
              </a:ext>
            </a:extLst>
          </p:cNvPr>
          <p:cNvSpPr/>
          <p:nvPr userDrawn="1"/>
        </p:nvSpPr>
        <p:spPr>
          <a:xfrm>
            <a:off x="0" y="735980"/>
            <a:ext cx="12192000" cy="26930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BEA8ACAB-4798-2148-B6FB-DF61A8471A79}"/>
              </a:ext>
            </a:extLst>
          </p:cNvPr>
          <p:cNvSpPr>
            <a:spLocks noGrp="1"/>
          </p:cNvSpPr>
          <p:nvPr>
            <p:ph type="title"/>
          </p:nvPr>
        </p:nvSpPr>
        <p:spPr>
          <a:xfrm>
            <a:off x="838200" y="969110"/>
            <a:ext cx="10515600" cy="2288865"/>
          </a:xfrm>
          <a:prstGeom prst="rect">
            <a:avLst/>
          </a:prstGeom>
        </p:spPr>
        <p:txBody>
          <a:bodyPr anchor="ctr"/>
          <a:lstStyle>
            <a:lvl1pPr algn="ctr">
              <a:defRPr b="1">
                <a:solidFill>
                  <a:schemeClr val="bg1">
                    <a:lumMod val="95000"/>
                  </a:schemeClr>
                </a:solidFill>
                <a:latin typeface="+mj-lt"/>
              </a:defRPr>
            </a:lvl1pPr>
          </a:lstStyle>
          <a:p>
            <a:r>
              <a:rPr lang="en-US" dirty="0"/>
              <a:t>Click to edit Master title style</a:t>
            </a:r>
          </a:p>
        </p:txBody>
      </p:sp>
      <p:sp>
        <p:nvSpPr>
          <p:cNvPr id="7" name="Text Placeholder 2">
            <a:extLst>
              <a:ext uri="{FF2B5EF4-FFF2-40B4-BE49-F238E27FC236}">
                <a16:creationId xmlns:a16="http://schemas.microsoft.com/office/drawing/2014/main" id="{57D1FE82-8E3B-0A46-AD93-005C43A0989D}"/>
              </a:ext>
            </a:extLst>
          </p:cNvPr>
          <p:cNvSpPr>
            <a:spLocks noGrp="1"/>
          </p:cNvSpPr>
          <p:nvPr>
            <p:ph type="body" idx="1"/>
          </p:nvPr>
        </p:nvSpPr>
        <p:spPr>
          <a:xfrm>
            <a:off x="631115" y="4248165"/>
            <a:ext cx="10929769" cy="1482250"/>
          </a:xfrm>
        </p:spPr>
        <p:txBody>
          <a:bodyPr>
            <a:normAutofit/>
          </a:bodyPr>
          <a:lstStyle>
            <a:lvl1pPr marL="0" indent="0" algn="ctr">
              <a:buNone/>
              <a:defRPr sz="2100" b="0">
                <a:solidFill>
                  <a:srgbClr val="57595C"/>
                </a:solidFill>
                <a:latin typeface="Corbel" panose="020B0503020204020204" pitchFamily="34" charset="0"/>
                <a:ea typeface="Corbel" panose="020B0503020204020204" pitchFamily="34" charset="0"/>
                <a:cs typeface="Corbel"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752818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 Alternat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8083EC3A-EB3E-7345-B46A-27ACBD087784}"/>
              </a:ext>
            </a:extLst>
          </p:cNvPr>
          <p:cNvSpPr>
            <a:spLocks noGrp="1"/>
          </p:cNvSpPr>
          <p:nvPr>
            <p:ph type="sldNum" sz="quarter" idx="10"/>
          </p:nvPr>
        </p:nvSpPr>
        <p:spPr>
          <a:xfrm>
            <a:off x="10466388" y="6296025"/>
            <a:ext cx="530225" cy="365125"/>
          </a:xfrm>
        </p:spPr>
        <p:txBody>
          <a:bodyPr/>
          <a:lstStyle>
            <a:lvl1pPr>
              <a:defRPr/>
            </a:lvl1pPr>
          </a:lstStyle>
          <a:p>
            <a:pPr>
              <a:defRPr/>
            </a:pPr>
            <a:fld id="{37E6B2A9-E175-7F40-B993-EC9D598FC2D7}" type="slidenum">
              <a:rPr lang="en-US"/>
              <a:pPr>
                <a:defRPr/>
              </a:pPr>
              <a:t>‹#›</a:t>
            </a:fld>
            <a:endParaRPr lang="en-US" dirty="0"/>
          </a:p>
        </p:txBody>
      </p:sp>
      <p:sp>
        <p:nvSpPr>
          <p:cNvPr id="4" name="Title 1">
            <a:extLst>
              <a:ext uri="{FF2B5EF4-FFF2-40B4-BE49-F238E27FC236}">
                <a16:creationId xmlns:a16="http://schemas.microsoft.com/office/drawing/2014/main" id="{BB94F01B-B209-594F-BAFD-824E7CC200AD}"/>
              </a:ext>
            </a:extLst>
          </p:cNvPr>
          <p:cNvSpPr>
            <a:spLocks noGrp="1"/>
          </p:cNvSpPr>
          <p:nvPr>
            <p:ph type="title"/>
          </p:nvPr>
        </p:nvSpPr>
        <p:spPr>
          <a:xfrm>
            <a:off x="838200" y="2288865"/>
            <a:ext cx="10515600" cy="2288865"/>
          </a:xfrm>
          <a:prstGeom prst="rect">
            <a:avLst/>
          </a:prstGeom>
        </p:spPr>
        <p:txBody>
          <a:bodyPr anchor="ctr"/>
          <a:lstStyle>
            <a:lvl1pPr algn="ctr">
              <a:defRPr b="1">
                <a:solidFill>
                  <a:schemeClr val="accent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8899726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Blank - Alternat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8083EC3A-EB3E-7345-B46A-27ACBD087784}"/>
              </a:ext>
            </a:extLst>
          </p:cNvPr>
          <p:cNvSpPr>
            <a:spLocks noGrp="1"/>
          </p:cNvSpPr>
          <p:nvPr>
            <p:ph type="sldNum" sz="quarter" idx="10"/>
          </p:nvPr>
        </p:nvSpPr>
        <p:spPr>
          <a:xfrm>
            <a:off x="11661775" y="6492875"/>
            <a:ext cx="530225" cy="365125"/>
          </a:xfrm>
        </p:spPr>
        <p:txBody>
          <a:bodyPr/>
          <a:lstStyle>
            <a:lvl1pPr>
              <a:defRPr/>
            </a:lvl1pPr>
          </a:lstStyle>
          <a:p>
            <a:pPr>
              <a:defRPr/>
            </a:pPr>
            <a:fld id="{37E6B2A9-E175-7F40-B993-EC9D598FC2D7}" type="slidenum">
              <a:rPr lang="en-US"/>
              <a:pPr>
                <a:defRPr/>
              </a:pPr>
              <a:t>‹#›</a:t>
            </a:fld>
            <a:endParaRPr lang="en-US" dirty="0"/>
          </a:p>
        </p:txBody>
      </p:sp>
    </p:spTree>
    <p:extLst>
      <p:ext uri="{BB962C8B-B14F-4D97-AF65-F5344CB8AC3E}">
        <p14:creationId xmlns:p14="http://schemas.microsoft.com/office/powerpoint/2010/main" val="24497650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5" name="Rectangle 4"/>
          <p:cNvSpPr/>
          <p:nvPr userDrawn="1"/>
        </p:nvSpPr>
        <p:spPr>
          <a:xfrm>
            <a:off x="112746" y="5747454"/>
            <a:ext cx="838200" cy="102781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154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Alterna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EC74FF6-860F-4E4F-BF31-A61FB6CB61EE}"/>
              </a:ext>
            </a:extLst>
          </p:cNvPr>
          <p:cNvSpPr/>
          <p:nvPr/>
        </p:nvSpPr>
        <p:spPr>
          <a:xfrm>
            <a:off x="1490663" y="4287838"/>
            <a:ext cx="9317037" cy="1106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ctrTitle" hasCustomPrompt="1"/>
          </p:nvPr>
        </p:nvSpPr>
        <p:spPr>
          <a:xfrm>
            <a:off x="1490472" y="4437406"/>
            <a:ext cx="9211056" cy="875258"/>
          </a:xfrm>
          <a:prstGeom prst="rect">
            <a:avLst/>
          </a:prstGeom>
        </p:spPr>
        <p:txBody>
          <a:bodyPr anchor="t">
            <a:normAutofit/>
          </a:bodyPr>
          <a:lstStyle>
            <a:lvl1pPr algn="ctr">
              <a:defRPr sz="5400">
                <a:solidFill>
                  <a:schemeClr val="accent1"/>
                </a:solidFill>
              </a:defRPr>
            </a:lvl1pPr>
          </a:lstStyle>
          <a:p>
            <a:r>
              <a:rPr lang="en-US" dirty="0"/>
              <a:t>Slide Master Title Here</a:t>
            </a:r>
          </a:p>
        </p:txBody>
      </p:sp>
      <p:sp>
        <p:nvSpPr>
          <p:cNvPr id="8" name="Rectangle 7">
            <a:extLst>
              <a:ext uri="{FF2B5EF4-FFF2-40B4-BE49-F238E27FC236}">
                <a16:creationId xmlns:a16="http://schemas.microsoft.com/office/drawing/2014/main" id="{6D113851-9316-134E-B32D-A2DA40F0007B}"/>
              </a:ext>
            </a:extLst>
          </p:cNvPr>
          <p:cNvSpPr/>
          <p:nvPr userDrawn="1"/>
        </p:nvSpPr>
        <p:spPr>
          <a:xfrm>
            <a:off x="3794759" y="1976312"/>
            <a:ext cx="4526281" cy="2312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C5C2AFD-8722-EE4C-A29A-3816759D49F6}"/>
              </a:ext>
            </a:extLst>
          </p:cNvPr>
          <p:cNvPicPr>
            <a:picLocks noChangeAspect="1"/>
          </p:cNvPicPr>
          <p:nvPr userDrawn="1"/>
        </p:nvPicPr>
        <p:blipFill>
          <a:blip r:embed="rId2"/>
          <a:stretch>
            <a:fillRect/>
          </a:stretch>
        </p:blipFill>
        <p:spPr>
          <a:xfrm>
            <a:off x="3949341" y="2118448"/>
            <a:ext cx="4017922" cy="1916550"/>
          </a:xfrm>
          <a:prstGeom prst="rect">
            <a:avLst/>
          </a:prstGeom>
        </p:spPr>
      </p:pic>
      <p:pic>
        <p:nvPicPr>
          <p:cNvPr id="7" name="Picture 7">
            <a:extLst>
              <a:ext uri="{FF2B5EF4-FFF2-40B4-BE49-F238E27FC236}">
                <a16:creationId xmlns:a16="http://schemas.microsoft.com/office/drawing/2014/main" id="{FBB7D9B0-9ECB-2C41-A2DD-73F0D947A0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l="9033" b="39491"/>
          <a:stretch>
            <a:fillRect/>
          </a:stretch>
        </p:blipFill>
        <p:spPr bwMode="auto">
          <a:xfrm rot="5400000">
            <a:off x="-2291556" y="2291556"/>
            <a:ext cx="605948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1231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915298" y="2196548"/>
            <a:ext cx="9152752" cy="1909762"/>
          </a:xfrm>
          <a:prstGeom prst="rect">
            <a:avLst/>
          </a:prstGeom>
        </p:spPr>
        <p:txBody>
          <a:bodyPr anchor="b"/>
          <a:lstStyle>
            <a:lvl1pPr algn="l">
              <a:defRPr sz="6000" b="1">
                <a:solidFill>
                  <a:schemeClr val="accent1"/>
                </a:solidFill>
              </a:defRPr>
            </a:lvl1pPr>
          </a:lstStyle>
          <a:p>
            <a:r>
              <a:rPr lang="en-US" dirty="0"/>
              <a:t>Section Title Goes Here</a:t>
            </a:r>
          </a:p>
        </p:txBody>
      </p:sp>
      <p:sp>
        <p:nvSpPr>
          <p:cNvPr id="3" name="Subtitle 2"/>
          <p:cNvSpPr>
            <a:spLocks noGrp="1"/>
          </p:cNvSpPr>
          <p:nvPr>
            <p:ph type="subTitle" idx="1" hasCustomPrompt="1"/>
          </p:nvPr>
        </p:nvSpPr>
        <p:spPr>
          <a:xfrm>
            <a:off x="1915298" y="4198386"/>
            <a:ext cx="9152752" cy="834038"/>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something extra to this if you like</a:t>
            </a:r>
          </a:p>
        </p:txBody>
      </p:sp>
      <p:sp>
        <p:nvSpPr>
          <p:cNvPr id="7" name="Slide Number Placeholder 5">
            <a:extLst>
              <a:ext uri="{FF2B5EF4-FFF2-40B4-BE49-F238E27FC236}">
                <a16:creationId xmlns:a16="http://schemas.microsoft.com/office/drawing/2014/main" id="{33F6E290-EB7E-CD4C-9502-A405A7AF8242}"/>
              </a:ext>
            </a:extLst>
          </p:cNvPr>
          <p:cNvSpPr>
            <a:spLocks noGrp="1"/>
          </p:cNvSpPr>
          <p:nvPr>
            <p:ph type="sldNum" sz="quarter" idx="10"/>
          </p:nvPr>
        </p:nvSpPr>
        <p:spPr>
          <a:xfrm>
            <a:off x="11661775" y="6539469"/>
            <a:ext cx="530225" cy="365125"/>
          </a:xfrm>
        </p:spPr>
        <p:txBody>
          <a:bodyPr/>
          <a:lstStyle>
            <a:lvl1pPr>
              <a:defRPr/>
            </a:lvl1pPr>
          </a:lstStyle>
          <a:p>
            <a:pPr>
              <a:defRPr/>
            </a:pPr>
            <a:fld id="{457D0C9B-67E4-EE4D-9F86-A8A2C273B7F3}" type="slidenum">
              <a:rPr lang="en-US"/>
              <a:pPr>
                <a:defRPr/>
              </a:pPr>
              <a:t>‹#›</a:t>
            </a:fld>
            <a:endParaRPr lang="en-US" dirty="0"/>
          </a:p>
        </p:txBody>
      </p:sp>
    </p:spTree>
    <p:extLst>
      <p:ext uri="{BB962C8B-B14F-4D97-AF65-F5344CB8AC3E}">
        <p14:creationId xmlns:p14="http://schemas.microsoft.com/office/powerpoint/2010/main" val="2659003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 Alternate Dark">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A561681-AC63-AC42-ADF8-79260A48FC3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9033" b="39491"/>
          <a:stretch>
            <a:fillRect/>
          </a:stretch>
        </p:blipFill>
        <p:spPr bwMode="auto">
          <a:xfrm rot="5400000">
            <a:off x="-2291556" y="2291556"/>
            <a:ext cx="605948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A picture containing drawing&#10;&#10;Description automatically generated">
            <a:extLst>
              <a:ext uri="{FF2B5EF4-FFF2-40B4-BE49-F238E27FC236}">
                <a16:creationId xmlns:a16="http://schemas.microsoft.com/office/drawing/2014/main" id="{83D0A600-4D8D-4849-B225-7C8538BFD4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5098" b="17615"/>
          <a:stretch>
            <a:fillRect/>
          </a:stretch>
        </p:blipFill>
        <p:spPr bwMode="auto">
          <a:xfrm>
            <a:off x="5894388" y="2752725"/>
            <a:ext cx="6297612"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A picture containing drawing&#10;&#10;Description automatically generated">
            <a:extLst>
              <a:ext uri="{FF2B5EF4-FFF2-40B4-BE49-F238E27FC236}">
                <a16:creationId xmlns:a16="http://schemas.microsoft.com/office/drawing/2014/main" id="{C2EA8B4B-F88A-1E4B-AC89-AC59FACC6F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66463" y="6296025"/>
            <a:ext cx="7683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hasCustomPrompt="1"/>
          </p:nvPr>
        </p:nvSpPr>
        <p:spPr>
          <a:xfrm>
            <a:off x="1147202" y="1600200"/>
            <a:ext cx="8851557" cy="1909762"/>
          </a:xfrm>
          <a:prstGeom prst="rect">
            <a:avLst/>
          </a:prstGeom>
        </p:spPr>
        <p:txBody>
          <a:bodyPr anchor="b"/>
          <a:lstStyle>
            <a:lvl1pPr algn="l">
              <a:defRPr sz="6000" b="1">
                <a:solidFill>
                  <a:schemeClr val="bg1"/>
                </a:solidFill>
              </a:defRPr>
            </a:lvl1pPr>
          </a:lstStyle>
          <a:p>
            <a:r>
              <a:rPr lang="en-US" dirty="0"/>
              <a:t>Section Title Goes Here</a:t>
            </a:r>
          </a:p>
        </p:txBody>
      </p:sp>
      <p:sp>
        <p:nvSpPr>
          <p:cNvPr id="3" name="Subtitle 2"/>
          <p:cNvSpPr>
            <a:spLocks noGrp="1"/>
          </p:cNvSpPr>
          <p:nvPr>
            <p:ph type="subTitle" idx="1"/>
          </p:nvPr>
        </p:nvSpPr>
        <p:spPr>
          <a:xfrm>
            <a:off x="1147202" y="3602038"/>
            <a:ext cx="8851557" cy="834038"/>
          </a:xfrm>
          <a:prstGeom prst="rect">
            <a:avLst/>
          </a:prstGeom>
        </p:spPr>
        <p:txBody>
          <a:bodyPr/>
          <a:lstStyle>
            <a:lvl1pPr marL="0" indent="0" algn="l">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Slide Number Placeholder 5">
            <a:extLst>
              <a:ext uri="{FF2B5EF4-FFF2-40B4-BE49-F238E27FC236}">
                <a16:creationId xmlns:a16="http://schemas.microsoft.com/office/drawing/2014/main" id="{A2BCE8ED-89E2-F540-8F9A-B399E638C639}"/>
              </a:ext>
            </a:extLst>
          </p:cNvPr>
          <p:cNvSpPr>
            <a:spLocks noGrp="1"/>
          </p:cNvSpPr>
          <p:nvPr>
            <p:ph type="sldNum" sz="quarter" idx="10"/>
          </p:nvPr>
        </p:nvSpPr>
        <p:spPr>
          <a:xfrm>
            <a:off x="10466388" y="6296025"/>
            <a:ext cx="530225" cy="365125"/>
          </a:xfrm>
        </p:spPr>
        <p:txBody>
          <a:bodyPr/>
          <a:lstStyle>
            <a:lvl1pPr>
              <a:defRPr smtClean="0">
                <a:solidFill>
                  <a:schemeClr val="accent1">
                    <a:lumMod val="20000"/>
                    <a:lumOff val="80000"/>
                  </a:schemeClr>
                </a:solidFill>
              </a:defRPr>
            </a:lvl1pPr>
          </a:lstStyle>
          <a:p>
            <a:pPr>
              <a:defRPr/>
            </a:pPr>
            <a:fld id="{05372BE0-BC18-2948-AA51-3CC7323BE54A}" type="slidenum">
              <a:rPr lang="en-US"/>
              <a:pPr>
                <a:defRPr/>
              </a:pPr>
              <a:t>‹#›</a:t>
            </a:fld>
            <a:endParaRPr lang="en-US" dirty="0"/>
          </a:p>
        </p:txBody>
      </p:sp>
    </p:spTree>
    <p:extLst>
      <p:ext uri="{BB962C8B-B14F-4D97-AF65-F5344CB8AC3E}">
        <p14:creationId xmlns:p14="http://schemas.microsoft.com/office/powerpoint/2010/main" val="3598977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Title - Alternate Light">
    <p:bg>
      <p:bgPr>
        <a:solidFill>
          <a:srgbClr val="99EEFF"/>
        </a:solidFill>
        <a:effectLst/>
      </p:bgPr>
    </p:bg>
    <p:spTree>
      <p:nvGrpSpPr>
        <p:cNvPr id="1" name=""/>
        <p:cNvGrpSpPr/>
        <p:nvPr/>
      </p:nvGrpSpPr>
      <p:grpSpPr>
        <a:xfrm>
          <a:off x="0" y="0"/>
          <a:ext cx="0" cy="0"/>
          <a:chOff x="0" y="0"/>
          <a:chExt cx="0" cy="0"/>
        </a:xfrm>
      </p:grpSpPr>
      <p:pic>
        <p:nvPicPr>
          <p:cNvPr id="4" name="Picture 4" descr="A close up of a logo&#10;&#10;Description automatically generated">
            <a:extLst>
              <a:ext uri="{FF2B5EF4-FFF2-40B4-BE49-F238E27FC236}">
                <a16:creationId xmlns:a16="http://schemas.microsoft.com/office/drawing/2014/main" id="{05B0AD27-F477-F947-B798-A3429142A3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a:extLst>
              <a:ext uri="{FF2B5EF4-FFF2-40B4-BE49-F238E27FC236}">
                <a16:creationId xmlns:a16="http://schemas.microsoft.com/office/drawing/2014/main" id="{099B4229-A520-8548-AA52-F638A13CF2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033" t="2" b="49232"/>
          <a:stretch>
            <a:fillRect/>
          </a:stretch>
        </p:blipFill>
        <p:spPr bwMode="auto">
          <a:xfrm rot="5400000">
            <a:off x="-2410619" y="2410619"/>
            <a:ext cx="6059488"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hasCustomPrompt="1"/>
          </p:nvPr>
        </p:nvSpPr>
        <p:spPr>
          <a:xfrm>
            <a:off x="1581912" y="1683321"/>
            <a:ext cx="9765538" cy="2293938"/>
          </a:xfrm>
          <a:prstGeom prst="rect">
            <a:avLst/>
          </a:prstGeom>
        </p:spPr>
        <p:txBody>
          <a:bodyPr anchor="b"/>
          <a:lstStyle>
            <a:lvl1pPr>
              <a:defRPr sz="6000" b="1">
                <a:solidFill>
                  <a:schemeClr val="accent1"/>
                </a:solidFill>
              </a:defRPr>
            </a:lvl1pPr>
          </a:lstStyle>
          <a:p>
            <a:r>
              <a:rPr lang="en-US" dirty="0"/>
              <a:t>Section Title Goes Here</a:t>
            </a:r>
          </a:p>
        </p:txBody>
      </p:sp>
      <p:sp>
        <p:nvSpPr>
          <p:cNvPr id="3" name="Text Placeholder 2"/>
          <p:cNvSpPr>
            <a:spLocks noGrp="1"/>
          </p:cNvSpPr>
          <p:nvPr>
            <p:ph type="body" idx="1"/>
          </p:nvPr>
        </p:nvSpPr>
        <p:spPr>
          <a:xfrm>
            <a:off x="1581912" y="4004247"/>
            <a:ext cx="9765538" cy="1500187"/>
          </a:xfrm>
          <a:prstGeom prst="rect">
            <a:avLst/>
          </a:prstGeo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8CDFC9F1-74D8-C94F-945D-44514401E48A}"/>
              </a:ext>
            </a:extLst>
          </p:cNvPr>
          <p:cNvSpPr>
            <a:spLocks noGrp="1"/>
          </p:cNvSpPr>
          <p:nvPr>
            <p:ph type="sldNum" sz="quarter" idx="10"/>
          </p:nvPr>
        </p:nvSpPr>
        <p:spPr>
          <a:xfrm>
            <a:off x="10466388" y="6296025"/>
            <a:ext cx="530225" cy="365125"/>
          </a:xfrm>
        </p:spPr>
        <p:txBody>
          <a:bodyPr/>
          <a:lstStyle>
            <a:lvl1pPr>
              <a:defRPr smtClean="0">
                <a:solidFill>
                  <a:schemeClr val="accent1"/>
                </a:solidFill>
              </a:defRPr>
            </a:lvl1pPr>
          </a:lstStyle>
          <a:p>
            <a:pPr>
              <a:defRPr/>
            </a:pPr>
            <a:fld id="{0D929C90-1AB1-0149-B55A-AC988D491CF7}" type="slidenum">
              <a:rPr lang="en-US"/>
              <a:pPr>
                <a:defRPr/>
              </a:pPr>
              <a:t>‹#›</a:t>
            </a:fld>
            <a:endParaRPr lang="en-US" dirty="0"/>
          </a:p>
        </p:txBody>
      </p:sp>
    </p:spTree>
    <p:extLst>
      <p:ext uri="{BB962C8B-B14F-4D97-AF65-F5344CB8AC3E}">
        <p14:creationId xmlns:p14="http://schemas.microsoft.com/office/powerpoint/2010/main" val="1294666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90984"/>
            <a:ext cx="10515600" cy="960438"/>
          </a:xfrm>
          <a:prstGeom prst="rect">
            <a:avLst/>
          </a:prstGeom>
        </p:spPr>
        <p:txBody>
          <a:bodyPr/>
          <a:lstStyle>
            <a:lvl1pPr>
              <a:defRPr b="1">
                <a:solidFill>
                  <a:srgbClr val="255DD4"/>
                </a:solidFill>
              </a:defRPr>
            </a:lvl1pPr>
          </a:lstStyle>
          <a:p>
            <a:r>
              <a:rPr lang="en-US" dirty="0"/>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C397578C-3AF1-214B-8745-EB0DF06394A7}"/>
              </a:ext>
            </a:extLst>
          </p:cNvPr>
          <p:cNvSpPr>
            <a:spLocks noGrp="1"/>
          </p:cNvSpPr>
          <p:nvPr>
            <p:ph type="sldNum" sz="quarter" idx="10"/>
          </p:nvPr>
        </p:nvSpPr>
        <p:spPr>
          <a:xfrm>
            <a:off x="10466388" y="6296025"/>
            <a:ext cx="530225" cy="365125"/>
          </a:xfrm>
        </p:spPr>
        <p:txBody>
          <a:bodyPr/>
          <a:lstStyle>
            <a:lvl1pPr>
              <a:defRPr/>
            </a:lvl1pPr>
          </a:lstStyle>
          <a:p>
            <a:pPr>
              <a:defRPr/>
            </a:pPr>
            <a:fld id="{0121240C-47AF-2F4D-83B3-CC3EDF50F794}" type="slidenum">
              <a:rPr lang="en-US"/>
              <a:pPr>
                <a:defRPr/>
              </a:pPr>
              <a:t>‹#›</a:t>
            </a:fld>
            <a:endParaRPr lang="en-US" dirty="0"/>
          </a:p>
        </p:txBody>
      </p:sp>
    </p:spTree>
    <p:extLst>
      <p:ext uri="{BB962C8B-B14F-4D97-AF65-F5344CB8AC3E}">
        <p14:creationId xmlns:p14="http://schemas.microsoft.com/office/powerpoint/2010/main" val="494830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8480E8D-B466-C743-B6B4-A928EAFC4BE4}"/>
              </a:ext>
            </a:extLst>
          </p:cNvPr>
          <p:cNvSpPr/>
          <p:nvPr/>
        </p:nvSpPr>
        <p:spPr>
          <a:xfrm>
            <a:off x="0" y="0"/>
            <a:ext cx="12192000" cy="13255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1" dirty="0"/>
          </a:p>
        </p:txBody>
      </p:sp>
      <p:pic>
        <p:nvPicPr>
          <p:cNvPr id="9" name="Picture 7">
            <a:extLst>
              <a:ext uri="{FF2B5EF4-FFF2-40B4-BE49-F238E27FC236}">
                <a16:creationId xmlns:a16="http://schemas.microsoft.com/office/drawing/2014/main" id="{D8D996C0-D6E0-D44C-B017-797FE75F0D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7956" r="53200"/>
          <a:stretch>
            <a:fillRect/>
          </a:stretch>
        </p:blipFill>
        <p:spPr bwMode="auto">
          <a:xfrm>
            <a:off x="9069388" y="0"/>
            <a:ext cx="3117850" cy="175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824184CC-91A6-624F-9A8B-C2AA443015F0}"/>
              </a:ext>
            </a:extLst>
          </p:cNvPr>
          <p:cNvSpPr/>
          <p:nvPr/>
        </p:nvSpPr>
        <p:spPr>
          <a:xfrm>
            <a:off x="655638" y="290513"/>
            <a:ext cx="85725" cy="87153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accent1"/>
                </a:solidFill>
              </a:rPr>
              <a:t>  </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p:cNvSpPr>
            <a:spLocks noGrp="1"/>
          </p:cNvSpPr>
          <p:nvPr>
            <p:ph type="title"/>
          </p:nvPr>
        </p:nvSpPr>
        <p:spPr>
          <a:xfrm>
            <a:off x="838200" y="290984"/>
            <a:ext cx="10515600" cy="960438"/>
          </a:xfrm>
          <a:prstGeom prst="rect">
            <a:avLst/>
          </a:prstGeom>
        </p:spPr>
        <p:txBody>
          <a:bodyPr/>
          <a:lstStyle>
            <a:lvl1pPr>
              <a:defRPr b="1">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E77F978D-5363-FC43-A6C2-7EA5DF39F036}"/>
              </a:ext>
            </a:extLst>
          </p:cNvPr>
          <p:cNvSpPr>
            <a:spLocks noGrp="1"/>
          </p:cNvSpPr>
          <p:nvPr>
            <p:ph type="sldNum" sz="quarter" idx="10"/>
          </p:nvPr>
        </p:nvSpPr>
        <p:spPr>
          <a:xfrm>
            <a:off x="10466388" y="6296025"/>
            <a:ext cx="530225" cy="365125"/>
          </a:xfrm>
        </p:spPr>
        <p:txBody>
          <a:bodyPr/>
          <a:lstStyle>
            <a:lvl1pPr>
              <a:defRPr/>
            </a:lvl1pPr>
          </a:lstStyle>
          <a:p>
            <a:pPr>
              <a:defRPr/>
            </a:pPr>
            <a:fld id="{F3EA02B2-7C1B-3745-B04D-2D251A8ED9EE}" type="slidenum">
              <a:rPr lang="en-US"/>
              <a:pPr>
                <a:defRPr/>
              </a:pPr>
              <a:t>‹#›</a:t>
            </a:fld>
            <a:endParaRPr lang="en-US" dirty="0"/>
          </a:p>
        </p:txBody>
      </p:sp>
    </p:spTree>
    <p:extLst>
      <p:ext uri="{BB962C8B-B14F-4D97-AF65-F5344CB8AC3E}">
        <p14:creationId xmlns:p14="http://schemas.microsoft.com/office/powerpoint/2010/main" val="2265389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86F970-AFAF-D545-8BD5-845C66F5C19C}"/>
              </a:ext>
            </a:extLst>
          </p:cNvPr>
          <p:cNvSpPr/>
          <p:nvPr/>
        </p:nvSpPr>
        <p:spPr>
          <a:xfrm>
            <a:off x="0" y="0"/>
            <a:ext cx="12192000" cy="13255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1" dirty="0"/>
          </a:p>
        </p:txBody>
      </p:sp>
      <p:pic>
        <p:nvPicPr>
          <p:cNvPr id="5" name="Picture 7">
            <a:extLst>
              <a:ext uri="{FF2B5EF4-FFF2-40B4-BE49-F238E27FC236}">
                <a16:creationId xmlns:a16="http://schemas.microsoft.com/office/drawing/2014/main" id="{98E84515-8741-CD43-9D01-F8671983E3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7956" r="53200"/>
          <a:stretch>
            <a:fillRect/>
          </a:stretch>
        </p:blipFill>
        <p:spPr bwMode="auto">
          <a:xfrm>
            <a:off x="9069388" y="0"/>
            <a:ext cx="3117850" cy="175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31C545D3-CCAF-0F42-BDA5-8FE3FE81E583}"/>
              </a:ext>
            </a:extLst>
          </p:cNvPr>
          <p:cNvSpPr/>
          <p:nvPr/>
        </p:nvSpPr>
        <p:spPr>
          <a:xfrm>
            <a:off x="655638" y="290513"/>
            <a:ext cx="85725" cy="87153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accent1"/>
                </a:solidFill>
              </a:rPr>
              <a:t>  </a:t>
            </a:r>
          </a:p>
        </p:txBody>
      </p:sp>
      <p:sp>
        <p:nvSpPr>
          <p:cNvPr id="9" name="Title 1"/>
          <p:cNvSpPr>
            <a:spLocks noGrp="1"/>
          </p:cNvSpPr>
          <p:nvPr>
            <p:ph type="title"/>
          </p:nvPr>
        </p:nvSpPr>
        <p:spPr>
          <a:xfrm>
            <a:off x="838200" y="290984"/>
            <a:ext cx="10515600" cy="960438"/>
          </a:xfrm>
          <a:prstGeom prst="rect">
            <a:avLst/>
          </a:prstGeom>
        </p:spPr>
        <p:txBody>
          <a:bodyPr/>
          <a:lstStyle>
            <a:lvl1pPr>
              <a:defRPr b="1">
                <a:solidFill>
                  <a:schemeClr val="bg1"/>
                </a:solidFill>
              </a:defRPr>
            </a:lvl1pPr>
          </a:lstStyle>
          <a:p>
            <a:r>
              <a:rPr lang="en-US"/>
              <a:t>Click to edit Master title style</a:t>
            </a:r>
            <a:endParaRPr lang="en-US" dirty="0"/>
          </a:p>
        </p:txBody>
      </p:sp>
      <p:sp>
        <p:nvSpPr>
          <p:cNvPr id="7" name="Slide Number Placeholder 5">
            <a:extLst>
              <a:ext uri="{FF2B5EF4-FFF2-40B4-BE49-F238E27FC236}">
                <a16:creationId xmlns:a16="http://schemas.microsoft.com/office/drawing/2014/main" id="{9A7F302A-7F43-3043-9DEB-52C78F693E04}"/>
              </a:ext>
            </a:extLst>
          </p:cNvPr>
          <p:cNvSpPr>
            <a:spLocks noGrp="1"/>
          </p:cNvSpPr>
          <p:nvPr>
            <p:ph type="sldNum" sz="quarter" idx="10"/>
          </p:nvPr>
        </p:nvSpPr>
        <p:spPr>
          <a:xfrm>
            <a:off x="10466388" y="6296025"/>
            <a:ext cx="530225" cy="365125"/>
          </a:xfrm>
        </p:spPr>
        <p:txBody>
          <a:bodyPr/>
          <a:lstStyle>
            <a:lvl1pPr>
              <a:defRPr/>
            </a:lvl1pPr>
          </a:lstStyle>
          <a:p>
            <a:pPr>
              <a:defRPr/>
            </a:pPr>
            <a:fld id="{17736792-7E9C-9442-95C1-E9985CE4D3B6}" type="slidenum">
              <a:rPr lang="en-US"/>
              <a:pPr>
                <a:defRPr/>
              </a:pPr>
              <a:t>‹#›</a:t>
            </a:fld>
            <a:endParaRPr lang="en-US" dirty="0"/>
          </a:p>
        </p:txBody>
      </p:sp>
    </p:spTree>
    <p:extLst>
      <p:ext uri="{BB962C8B-B14F-4D97-AF65-F5344CB8AC3E}">
        <p14:creationId xmlns:p14="http://schemas.microsoft.com/office/powerpoint/2010/main" val="1243525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 Alterna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2F471D0-9651-9B4A-80EA-21715A86596F}"/>
              </a:ext>
            </a:extLst>
          </p:cNvPr>
          <p:cNvSpPr>
            <a:spLocks noGrp="1"/>
          </p:cNvSpPr>
          <p:nvPr>
            <p:ph type="sldNum" sz="quarter" idx="12"/>
          </p:nvPr>
        </p:nvSpPr>
        <p:spPr>
          <a:xfrm>
            <a:off x="10465903" y="6296716"/>
            <a:ext cx="530087" cy="365125"/>
          </a:xfrm>
          <a:prstGeom prst="rect">
            <a:avLst/>
          </a:prstGeom>
        </p:spPr>
        <p:txBody>
          <a:bodyPr/>
          <a:lstStyle/>
          <a:p>
            <a:fld id="{C97FC88E-866D-894C-A5F4-69E219FEB641}" type="slidenum">
              <a:rPr lang="en-US" smtClean="0"/>
              <a:t>‹#›</a:t>
            </a:fld>
            <a:endParaRPr lang="en-US" dirty="0"/>
          </a:p>
        </p:txBody>
      </p:sp>
      <p:sp>
        <p:nvSpPr>
          <p:cNvPr id="5" name="Title 1">
            <a:extLst>
              <a:ext uri="{FF2B5EF4-FFF2-40B4-BE49-F238E27FC236}">
                <a16:creationId xmlns:a16="http://schemas.microsoft.com/office/drawing/2014/main" id="{4CCA1D8C-29BD-E64C-B7CB-25F1E109E687}"/>
              </a:ext>
            </a:extLst>
          </p:cNvPr>
          <p:cNvSpPr>
            <a:spLocks noGrp="1"/>
          </p:cNvSpPr>
          <p:nvPr>
            <p:ph type="title"/>
          </p:nvPr>
        </p:nvSpPr>
        <p:spPr>
          <a:xfrm>
            <a:off x="838200" y="365125"/>
            <a:ext cx="10515600" cy="1325563"/>
          </a:xfrm>
          <a:prstGeom prst="rect">
            <a:avLst/>
          </a:prstGeom>
        </p:spPr>
        <p:txBody>
          <a:bodyPr/>
          <a:lstStyle>
            <a:lvl1pPr>
              <a:defRPr b="1">
                <a:solidFill>
                  <a:schemeClr val="accent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2578904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8A3AE55B-C10E-6E47-8794-00182927010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1CF84D15-F03F-D54A-9E48-12212D4D4A0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a:extLst>
              <a:ext uri="{FF2B5EF4-FFF2-40B4-BE49-F238E27FC236}">
                <a16:creationId xmlns:a16="http://schemas.microsoft.com/office/drawing/2014/main" id="{A69D563D-C0A6-CD4E-A739-F924D1FC0BE7}"/>
              </a:ext>
            </a:extLst>
          </p:cNvPr>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defRPr>
            </a:lvl1pPr>
          </a:lstStyle>
          <a:p>
            <a:pPr>
              <a:defRPr/>
            </a:pPr>
            <a:fld id="{0DBE22DD-494E-1849-B805-BC38FDC97163}"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6" r:id="rId7"/>
    <p:sldLayoutId id="2147483697" r:id="rId8"/>
    <p:sldLayoutId id="2147483707" r:id="rId9"/>
    <p:sldLayoutId id="2147483699" r:id="rId10"/>
    <p:sldLayoutId id="2147483702" r:id="rId11"/>
    <p:sldLayoutId id="2147483703" r:id="rId12"/>
    <p:sldLayoutId id="2147483701" r:id="rId13"/>
    <p:sldLayoutId id="2147483704" r:id="rId14"/>
    <p:sldLayoutId id="2147483708" r:id="rId15"/>
    <p:sldLayoutId id="2147483710" r:id="rId16"/>
    <p:sldLayoutId id="2147483706" r:id="rId17"/>
    <p:sldLayoutId id="2147483712" r:id="rId18"/>
    <p:sldLayoutId id="2147483711" r:id="rId19"/>
  </p:sldLayoutIdLst>
  <p:hf hdr="0" ftr="0" dt="0"/>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orbel" panose="020B0503020204020204" pitchFamily="34" charset="0"/>
        </a:defRPr>
      </a:lvl2pPr>
      <a:lvl3pPr algn="l" rtl="0" eaLnBrk="1" fontAlgn="base" hangingPunct="1">
        <a:lnSpc>
          <a:spcPct val="90000"/>
        </a:lnSpc>
        <a:spcBef>
          <a:spcPct val="0"/>
        </a:spcBef>
        <a:spcAft>
          <a:spcPct val="0"/>
        </a:spcAft>
        <a:defRPr sz="4400">
          <a:solidFill>
            <a:schemeClr val="tx1"/>
          </a:solidFill>
          <a:latin typeface="Corbel" panose="020B0503020204020204" pitchFamily="34" charset="0"/>
        </a:defRPr>
      </a:lvl3pPr>
      <a:lvl4pPr algn="l" rtl="0" eaLnBrk="1" fontAlgn="base" hangingPunct="1">
        <a:lnSpc>
          <a:spcPct val="90000"/>
        </a:lnSpc>
        <a:spcBef>
          <a:spcPct val="0"/>
        </a:spcBef>
        <a:spcAft>
          <a:spcPct val="0"/>
        </a:spcAft>
        <a:defRPr sz="4400">
          <a:solidFill>
            <a:schemeClr val="tx1"/>
          </a:solidFill>
          <a:latin typeface="Corbel" panose="020B0503020204020204" pitchFamily="34" charset="0"/>
        </a:defRPr>
      </a:lvl4pPr>
      <a:lvl5pPr algn="l" rtl="0" eaLnBrk="1" fontAlgn="base" hangingPunct="1">
        <a:lnSpc>
          <a:spcPct val="90000"/>
        </a:lnSpc>
        <a:spcBef>
          <a:spcPct val="0"/>
        </a:spcBef>
        <a:spcAft>
          <a:spcPct val="0"/>
        </a:spcAft>
        <a:defRPr sz="4400">
          <a:solidFill>
            <a:schemeClr val="tx1"/>
          </a:solidFill>
          <a:latin typeface="Corbel" panose="020B0503020204020204" pitchFamily="34" charset="0"/>
        </a:defRPr>
      </a:lvl5pPr>
      <a:lvl6pPr marL="457200" algn="l" rtl="0" eaLnBrk="1" fontAlgn="base" hangingPunct="1">
        <a:lnSpc>
          <a:spcPct val="90000"/>
        </a:lnSpc>
        <a:spcBef>
          <a:spcPct val="0"/>
        </a:spcBef>
        <a:spcAft>
          <a:spcPct val="0"/>
        </a:spcAft>
        <a:defRPr sz="4400">
          <a:solidFill>
            <a:schemeClr val="tx1"/>
          </a:solidFill>
          <a:latin typeface="Corbel" panose="020B0503020204020204" pitchFamily="34" charset="0"/>
        </a:defRPr>
      </a:lvl6pPr>
      <a:lvl7pPr marL="914400" algn="l" rtl="0" eaLnBrk="1" fontAlgn="base" hangingPunct="1">
        <a:lnSpc>
          <a:spcPct val="90000"/>
        </a:lnSpc>
        <a:spcBef>
          <a:spcPct val="0"/>
        </a:spcBef>
        <a:spcAft>
          <a:spcPct val="0"/>
        </a:spcAft>
        <a:defRPr sz="4400">
          <a:solidFill>
            <a:schemeClr val="tx1"/>
          </a:solidFill>
          <a:latin typeface="Corbel" panose="020B0503020204020204" pitchFamily="34" charset="0"/>
        </a:defRPr>
      </a:lvl7pPr>
      <a:lvl8pPr marL="1371600" algn="l" rtl="0" eaLnBrk="1" fontAlgn="base" hangingPunct="1">
        <a:lnSpc>
          <a:spcPct val="90000"/>
        </a:lnSpc>
        <a:spcBef>
          <a:spcPct val="0"/>
        </a:spcBef>
        <a:spcAft>
          <a:spcPct val="0"/>
        </a:spcAft>
        <a:defRPr sz="4400">
          <a:solidFill>
            <a:schemeClr val="tx1"/>
          </a:solidFill>
          <a:latin typeface="Corbel" panose="020B0503020204020204" pitchFamily="34" charset="0"/>
        </a:defRPr>
      </a:lvl8pPr>
      <a:lvl9pPr marL="1828800" algn="l" rtl="0" eaLnBrk="1" fontAlgn="base" hangingPunct="1">
        <a:lnSpc>
          <a:spcPct val="90000"/>
        </a:lnSpc>
        <a:spcBef>
          <a:spcPct val="0"/>
        </a:spcBef>
        <a:spcAft>
          <a:spcPct val="0"/>
        </a:spcAft>
        <a:defRPr sz="4400">
          <a:solidFill>
            <a:schemeClr val="tx1"/>
          </a:solidFill>
          <a:latin typeface="Corbel" panose="020B0503020204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png"/><Relationship Id="rId3" Type="http://schemas.openxmlformats.org/officeDocument/2006/relationships/image" Target="../media/image5.jpeg"/><Relationship Id="rId7" Type="http://schemas.openxmlformats.org/officeDocument/2006/relationships/image" Target="../media/image9.jpeg"/><Relationship Id="rId12" Type="http://schemas.openxmlformats.org/officeDocument/2006/relationships/image" Target="../media/image14.jpeg"/><Relationship Id="rId17" Type="http://schemas.openxmlformats.org/officeDocument/2006/relationships/image" Target="../media/image19.png"/><Relationship Id="rId2" Type="http://schemas.openxmlformats.org/officeDocument/2006/relationships/notesSlide" Target="../notesSlides/notesSlide1.xml"/><Relationship Id="rId16"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jpeg"/><Relationship Id="rId15" Type="http://schemas.openxmlformats.org/officeDocument/2006/relationships/image" Target="../media/image17.png"/><Relationship Id="rId10" Type="http://schemas.openxmlformats.org/officeDocument/2006/relationships/image" Target="../media/image12.jpeg"/><Relationship Id="rId4" Type="http://schemas.openxmlformats.org/officeDocument/2006/relationships/image" Target="../media/image6.jpeg"/><Relationship Id="rId9" Type="http://schemas.openxmlformats.org/officeDocument/2006/relationships/image" Target="../media/image11.png"/><Relationship Id="rId14" Type="http://schemas.openxmlformats.org/officeDocument/2006/relationships/image" Target="../media/image16.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21.sv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10.png"/><Relationship Id="rId4" Type="http://schemas.openxmlformats.org/officeDocument/2006/relationships/image" Target="../media/image21.sv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10.png"/><Relationship Id="rId5" Type="http://schemas.openxmlformats.org/officeDocument/2006/relationships/image" Target="../media/image22.png"/><Relationship Id="rId4" Type="http://schemas.openxmlformats.org/officeDocument/2006/relationships/image" Target="../media/image21.sv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23.png"/><Relationship Id="rId5" Type="http://schemas.openxmlformats.org/officeDocument/2006/relationships/image" Target="../media/image10.png"/><Relationship Id="rId4" Type="http://schemas.openxmlformats.org/officeDocument/2006/relationships/image" Target="../media/image21.svg"/></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23.png"/><Relationship Id="rId5" Type="http://schemas.openxmlformats.org/officeDocument/2006/relationships/image" Target="../media/image10.png"/><Relationship Id="rId4" Type="http://schemas.openxmlformats.org/officeDocument/2006/relationships/image" Target="../media/image21.svg"/><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0.png"/><Relationship Id="rId7"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23.png"/><Relationship Id="rId11" Type="http://schemas.openxmlformats.org/officeDocument/2006/relationships/image" Target="../media/image31.png"/><Relationship Id="rId5" Type="http://schemas.openxmlformats.org/officeDocument/2006/relationships/image" Target="../media/image10.png"/><Relationship Id="rId10" Type="http://schemas.openxmlformats.org/officeDocument/2006/relationships/image" Target="../media/image30.png"/><Relationship Id="rId4" Type="http://schemas.openxmlformats.org/officeDocument/2006/relationships/image" Target="../media/image21.svg"/><Relationship Id="rId9" Type="http://schemas.openxmlformats.org/officeDocument/2006/relationships/image" Target="../media/image29.pn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5.png"/><Relationship Id="rId3" Type="http://schemas.openxmlformats.org/officeDocument/2006/relationships/image" Target="../media/image14.png"/><Relationship Id="rId7" Type="http://schemas.openxmlformats.org/officeDocument/2006/relationships/image" Target="../media/image180.png"/><Relationship Id="rId12" Type="http://schemas.openxmlformats.org/officeDocument/2006/relationships/image" Target="../media/image230.png"/><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170.png"/><Relationship Id="rId11" Type="http://schemas.openxmlformats.org/officeDocument/2006/relationships/image" Target="../media/image220.png"/><Relationship Id="rId5" Type="http://schemas.openxmlformats.org/officeDocument/2006/relationships/image" Target="../media/image32.png"/><Relationship Id="rId15" Type="http://schemas.openxmlformats.org/officeDocument/2006/relationships/image" Target="../media/image36.png"/><Relationship Id="rId10" Type="http://schemas.openxmlformats.org/officeDocument/2006/relationships/image" Target="../media/image34.png"/><Relationship Id="rId4" Type="http://schemas.openxmlformats.org/officeDocument/2006/relationships/image" Target="../media/image150.png"/><Relationship Id="rId9" Type="http://schemas.openxmlformats.org/officeDocument/2006/relationships/image" Target="../media/image201.png"/><Relationship Id="rId14" Type="http://schemas.openxmlformats.org/officeDocument/2006/relationships/image" Target="../media/image250.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20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21.sv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21.sv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21.sv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21.sv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21.sv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21.sv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21.sv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CCC58-4645-A448-8A30-C8E0609AF0B5}"/>
              </a:ext>
            </a:extLst>
          </p:cNvPr>
          <p:cNvSpPr>
            <a:spLocks noGrp="1"/>
          </p:cNvSpPr>
          <p:nvPr>
            <p:ph type="ctrTitle"/>
          </p:nvPr>
        </p:nvSpPr>
        <p:spPr>
          <a:xfrm>
            <a:off x="1061833" y="269850"/>
            <a:ext cx="9984260" cy="1909762"/>
          </a:xfrm>
        </p:spPr>
        <p:txBody>
          <a:bodyPr/>
          <a:lstStyle/>
          <a:p>
            <a:pPr algn="ctr"/>
            <a:r>
              <a:rPr lang="en-US" sz="3200" dirty="0"/>
              <a:t>Prompt Waywardness: </a:t>
            </a:r>
            <a:br>
              <a:rPr lang="en-US" sz="4800" dirty="0"/>
            </a:br>
            <a:r>
              <a:rPr lang="en-US" sz="5400" dirty="0"/>
              <a:t>On Discretized Interpretation of </a:t>
            </a:r>
            <a:br>
              <a:rPr lang="en-US" sz="5400" dirty="0"/>
            </a:br>
            <a:r>
              <a:rPr lang="en-US" sz="5400" dirty="0"/>
              <a:t>Continuous Prompts</a:t>
            </a:r>
            <a:endParaRPr lang="en-US" sz="2400" dirty="0"/>
          </a:p>
        </p:txBody>
      </p:sp>
      <p:sp>
        <p:nvSpPr>
          <p:cNvPr id="3" name="Subtitle 2">
            <a:extLst>
              <a:ext uri="{FF2B5EF4-FFF2-40B4-BE49-F238E27FC236}">
                <a16:creationId xmlns:a16="http://schemas.microsoft.com/office/drawing/2014/main" id="{C4AB8135-824C-134E-AD47-DC9D63351773}"/>
              </a:ext>
            </a:extLst>
          </p:cNvPr>
          <p:cNvSpPr>
            <a:spLocks noGrp="1"/>
          </p:cNvSpPr>
          <p:nvPr>
            <p:ph type="subTitle" idx="1"/>
          </p:nvPr>
        </p:nvSpPr>
        <p:spPr>
          <a:xfrm>
            <a:off x="1647773" y="4975721"/>
            <a:ext cx="8872308" cy="449836"/>
          </a:xfrm>
        </p:spPr>
        <p:txBody>
          <a:bodyPr/>
          <a:lstStyle/>
          <a:p>
            <a:pPr algn="ctr"/>
            <a:r>
              <a:rPr lang="en-US" sz="2000" dirty="0" err="1"/>
              <a:t>Lianhui</a:t>
            </a:r>
            <a:r>
              <a:rPr lang="en-US" sz="2000" dirty="0"/>
              <a:t> Qin      Kyle Richardson      Sean </a:t>
            </a:r>
            <a:r>
              <a:rPr lang="en-US" sz="2000" dirty="0" err="1"/>
              <a:t>Welleck</a:t>
            </a:r>
            <a:endParaRPr lang="en-US" sz="2000" dirty="0"/>
          </a:p>
          <a:p>
            <a:endParaRPr lang="en-US" sz="2000" dirty="0"/>
          </a:p>
        </p:txBody>
      </p:sp>
      <p:sp>
        <p:nvSpPr>
          <p:cNvPr id="4" name="Slide Number Placeholder 3">
            <a:extLst>
              <a:ext uri="{FF2B5EF4-FFF2-40B4-BE49-F238E27FC236}">
                <a16:creationId xmlns:a16="http://schemas.microsoft.com/office/drawing/2014/main" id="{47F29B39-6F75-0C4C-9592-124004B49BEC}"/>
              </a:ext>
            </a:extLst>
          </p:cNvPr>
          <p:cNvSpPr>
            <a:spLocks noGrp="1"/>
          </p:cNvSpPr>
          <p:nvPr>
            <p:ph type="sldNum" sz="quarter" idx="10"/>
          </p:nvPr>
        </p:nvSpPr>
        <p:spPr/>
        <p:txBody>
          <a:bodyPr/>
          <a:lstStyle/>
          <a:p>
            <a:pPr>
              <a:defRPr/>
            </a:pPr>
            <a:fld id="{457D0C9B-67E4-EE4D-9F86-A8A2C273B7F3}" type="slidenum">
              <a:rPr lang="en-US" smtClean="0"/>
              <a:pPr>
                <a:defRPr/>
              </a:pPr>
              <a:t>1</a:t>
            </a:fld>
            <a:endParaRPr lang="en-US" dirty="0"/>
          </a:p>
        </p:txBody>
      </p:sp>
      <p:pic>
        <p:nvPicPr>
          <p:cNvPr id="6" name="Picture 7" descr="Image result for ashish sabharwal nlp">
            <a:extLst>
              <a:ext uri="{FF2B5EF4-FFF2-40B4-BE49-F238E27FC236}">
                <a16:creationId xmlns:a16="http://schemas.microsoft.com/office/drawing/2014/main" id="{3C7E7494-9C7F-8F4C-130F-45A550D96A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62" r="8262"/>
          <a:stretch/>
        </p:blipFill>
        <p:spPr bwMode="auto">
          <a:xfrm>
            <a:off x="6001165" y="5436849"/>
            <a:ext cx="834194" cy="999339"/>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 name="Picture 2" descr="Tushar Khot — Allen Institute for AI">
            <a:extLst>
              <a:ext uri="{FF2B5EF4-FFF2-40B4-BE49-F238E27FC236}">
                <a16:creationId xmlns:a16="http://schemas.microsoft.com/office/drawing/2014/main" id="{69EA45D8-1681-64C3-A4C4-8AB1A52A73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510" t="1955" r="20329" b="23577"/>
          <a:stretch/>
        </p:blipFill>
        <p:spPr bwMode="auto">
          <a:xfrm>
            <a:off x="4004046" y="5436849"/>
            <a:ext cx="834194" cy="999339"/>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50CC995C-0053-1B5B-9738-928BB5CFEFE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335" t="5541" r="17335" b="16195"/>
          <a:stretch/>
        </p:blipFill>
        <p:spPr bwMode="auto">
          <a:xfrm>
            <a:off x="5638034" y="4109559"/>
            <a:ext cx="697552" cy="835645"/>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 name="Picture 8" descr="Hannaneh Hajishirzi - University of Washington">
            <a:extLst>
              <a:ext uri="{FF2B5EF4-FFF2-40B4-BE49-F238E27FC236}">
                <a16:creationId xmlns:a16="http://schemas.microsoft.com/office/drawing/2014/main" id="{7CB28E11-2E06-95D5-7DB0-C3378DAD7CB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945" t="9463" r="15945" b="8920"/>
          <a:stretch/>
        </p:blipFill>
        <p:spPr bwMode="auto">
          <a:xfrm>
            <a:off x="2054910" y="5425515"/>
            <a:ext cx="834193" cy="992726"/>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 name="Picture 2" descr="Sewon Min (@sewon__min) / Twitter">
            <a:extLst>
              <a:ext uri="{FF2B5EF4-FFF2-40B4-BE49-F238E27FC236}">
                <a16:creationId xmlns:a16="http://schemas.microsoft.com/office/drawing/2014/main" id="{229B4735-2578-CEBE-FFA1-6CA8B5F6279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216" r="9311"/>
          <a:stretch/>
        </p:blipFill>
        <p:spPr bwMode="auto">
          <a:xfrm>
            <a:off x="7063811" y="2370631"/>
            <a:ext cx="985474" cy="118056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2" name="Picture 4" descr="Allen School student Lianhui Qin earns Microsoft Research Ph.D. Fellowship  to develop AI agents with human-like common-sense reasoning capabilities |  Allen School News">
            <a:extLst>
              <a:ext uri="{FF2B5EF4-FFF2-40B4-BE49-F238E27FC236}">
                <a16:creationId xmlns:a16="http://schemas.microsoft.com/office/drawing/2014/main" id="{7F44355D-55A5-ACB2-9800-D2D180D584E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9349" t="19444" r="24693" b="25499"/>
          <a:stretch/>
        </p:blipFill>
        <p:spPr bwMode="auto">
          <a:xfrm>
            <a:off x="3947229" y="4105850"/>
            <a:ext cx="697551" cy="83564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3" name="Picture 6" descr="Sean Welleck">
            <a:extLst>
              <a:ext uri="{FF2B5EF4-FFF2-40B4-BE49-F238E27FC236}">
                <a16:creationId xmlns:a16="http://schemas.microsoft.com/office/drawing/2014/main" id="{ECF84FA8-3AFB-A324-237F-10ED1B03521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0164" t="18478" r="23333" b="8661"/>
          <a:stretch/>
        </p:blipFill>
        <p:spPr bwMode="auto">
          <a:xfrm>
            <a:off x="7383685" y="4105850"/>
            <a:ext cx="697551" cy="83564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22" descr="Mosaic - People">
            <a:extLst>
              <a:ext uri="{FF2B5EF4-FFF2-40B4-BE49-F238E27FC236}">
                <a16:creationId xmlns:a16="http://schemas.microsoft.com/office/drawing/2014/main" id="{1E97C4F6-1C0D-7491-E128-4D9B162C663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2423" t="-957" r="17997" b="18154"/>
          <a:stretch/>
        </p:blipFill>
        <p:spPr bwMode="auto">
          <a:xfrm>
            <a:off x="9740904" y="4949469"/>
            <a:ext cx="1235806" cy="1470663"/>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6" name="Picture 2" descr="UC Irvine - Faculty Profile System - Sameer Singh">
            <a:extLst>
              <a:ext uri="{FF2B5EF4-FFF2-40B4-BE49-F238E27FC236}">
                <a16:creationId xmlns:a16="http://schemas.microsoft.com/office/drawing/2014/main" id="{03B0927F-F809-1606-CA98-9DAEED79AC0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3249" t="6567" r="13758" b="6567"/>
          <a:stretch/>
        </p:blipFill>
        <p:spPr bwMode="auto">
          <a:xfrm>
            <a:off x="7980676" y="5427481"/>
            <a:ext cx="832539" cy="990759"/>
          </a:xfrm>
          <a:prstGeom prst="rect">
            <a:avLst/>
          </a:prstGeom>
          <a:noFill/>
          <a:ln>
            <a:solidFill>
              <a:schemeClr val="tx1"/>
            </a:solid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5543341F-A054-E98B-DC4B-D3EE366B77E8}"/>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5888" t="1449" r="15057" b="15199"/>
          <a:stretch/>
        </p:blipFill>
        <p:spPr bwMode="auto">
          <a:xfrm>
            <a:off x="3949152" y="2361691"/>
            <a:ext cx="985475" cy="118950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19739E4-D9D0-520D-4C07-5239CFBCAB3F}"/>
              </a:ext>
            </a:extLst>
          </p:cNvPr>
          <p:cNvSpPr/>
          <p:nvPr/>
        </p:nvSpPr>
        <p:spPr>
          <a:xfrm>
            <a:off x="3577901" y="3575979"/>
            <a:ext cx="4651979" cy="369332"/>
          </a:xfrm>
          <a:prstGeom prst="rect">
            <a:avLst/>
          </a:prstGeom>
        </p:spPr>
        <p:txBody>
          <a:bodyPr wrap="none">
            <a:spAutoFit/>
          </a:bodyPr>
          <a:lstStyle/>
          <a:p>
            <a:pPr algn="ctr"/>
            <a:r>
              <a:rPr lang="en-US" dirty="0"/>
              <a:t>Daniel </a:t>
            </a:r>
            <a:r>
              <a:rPr lang="en-US" dirty="0" err="1"/>
              <a:t>Khashabi</a:t>
            </a:r>
            <a:r>
              <a:rPr lang="en-US" dirty="0"/>
              <a:t>       </a:t>
            </a:r>
            <a:r>
              <a:rPr lang="en-US" dirty="0" err="1"/>
              <a:t>Xinxi</a:t>
            </a:r>
            <a:r>
              <a:rPr lang="en-US" dirty="0"/>
              <a:t> </a:t>
            </a:r>
            <a:r>
              <a:rPr lang="en-US" dirty="0" err="1"/>
              <a:t>Lyu</a:t>
            </a:r>
            <a:r>
              <a:rPr lang="en-US" dirty="0"/>
              <a:t>               </a:t>
            </a:r>
            <a:r>
              <a:rPr lang="en-US" dirty="0" err="1"/>
              <a:t>Sewon</a:t>
            </a:r>
            <a:r>
              <a:rPr lang="en-US" dirty="0"/>
              <a:t> Min</a:t>
            </a:r>
          </a:p>
        </p:txBody>
      </p:sp>
      <p:sp>
        <p:nvSpPr>
          <p:cNvPr id="16" name="Rectangle 15">
            <a:extLst>
              <a:ext uri="{FF2B5EF4-FFF2-40B4-BE49-F238E27FC236}">
                <a16:creationId xmlns:a16="http://schemas.microsoft.com/office/drawing/2014/main" id="{34EFF714-D728-1F96-2A7F-3D137E9DB640}"/>
              </a:ext>
            </a:extLst>
          </p:cNvPr>
          <p:cNvSpPr/>
          <p:nvPr/>
        </p:nvSpPr>
        <p:spPr>
          <a:xfrm>
            <a:off x="1111746" y="6417981"/>
            <a:ext cx="10144297" cy="369332"/>
          </a:xfrm>
          <a:prstGeom prst="rect">
            <a:avLst/>
          </a:prstGeom>
        </p:spPr>
        <p:txBody>
          <a:bodyPr wrap="square">
            <a:spAutoFit/>
          </a:bodyPr>
          <a:lstStyle/>
          <a:p>
            <a:pPr algn="ctr"/>
            <a:r>
              <a:rPr lang="en-US" dirty="0" err="1"/>
              <a:t>Hannaneh</a:t>
            </a:r>
            <a:r>
              <a:rPr lang="en-US" dirty="0"/>
              <a:t> </a:t>
            </a:r>
            <a:r>
              <a:rPr lang="en-US" dirty="0" err="1"/>
              <a:t>Hajishirzi</a:t>
            </a:r>
            <a:r>
              <a:rPr lang="en-US" dirty="0"/>
              <a:t>        Tushar </a:t>
            </a:r>
            <a:r>
              <a:rPr lang="en-US" dirty="0" err="1"/>
              <a:t>Khot</a:t>
            </a:r>
            <a:r>
              <a:rPr lang="en-US" dirty="0"/>
              <a:t>              Ashish Sabharwal          Sameer Singh                   </a:t>
            </a:r>
            <a:r>
              <a:rPr lang="en-US" dirty="0" err="1"/>
              <a:t>Yejin</a:t>
            </a:r>
            <a:r>
              <a:rPr lang="en-US" dirty="0"/>
              <a:t> Choi</a:t>
            </a:r>
          </a:p>
        </p:txBody>
      </p:sp>
      <p:pic>
        <p:nvPicPr>
          <p:cNvPr id="1032" name="Picture 8" descr="University of Washington logo - Ocean Governance for Sustainability">
            <a:extLst>
              <a:ext uri="{FF2B5EF4-FFF2-40B4-BE49-F238E27FC236}">
                <a16:creationId xmlns:a16="http://schemas.microsoft.com/office/drawing/2014/main" id="{84E770AC-56D4-0CDB-2A3F-86C9B729BAD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10099" y="2476387"/>
            <a:ext cx="2119237" cy="103975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hief Development Officer | Lindauer">
            <a:extLst>
              <a:ext uri="{FF2B5EF4-FFF2-40B4-BE49-F238E27FC236}">
                <a16:creationId xmlns:a16="http://schemas.microsoft.com/office/drawing/2014/main" id="{B057C476-2AF3-D50E-A9AD-5F0177D2E4E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989452" y="3933496"/>
            <a:ext cx="2771528" cy="31793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University of California, Irvine">
            <a:extLst>
              <a:ext uri="{FF2B5EF4-FFF2-40B4-BE49-F238E27FC236}">
                <a16:creationId xmlns:a16="http://schemas.microsoft.com/office/drawing/2014/main" id="{631BE29F-7AEF-2A0A-4C24-15D4BB2095B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41913" y="3661099"/>
            <a:ext cx="3055994" cy="87859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JHU Johns Hopkins University Logo PNG Vector (EPS) Free Download">
            <a:extLst>
              <a:ext uri="{FF2B5EF4-FFF2-40B4-BE49-F238E27FC236}">
                <a16:creationId xmlns:a16="http://schemas.microsoft.com/office/drawing/2014/main" id="{6C4B8496-DD9B-A023-9E75-CC9973FA234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3341" y="2382693"/>
            <a:ext cx="2556643" cy="113344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A person taking a selfie&#10;&#10;Description automatically generated with medium confidence">
            <a:extLst>
              <a:ext uri="{FF2B5EF4-FFF2-40B4-BE49-F238E27FC236}">
                <a16:creationId xmlns:a16="http://schemas.microsoft.com/office/drawing/2014/main" id="{B82D7DED-55C4-2409-A1F7-5547E3DC5073}"/>
              </a:ext>
            </a:extLst>
          </p:cNvPr>
          <p:cNvPicPr>
            <a:picLocks noChangeAspect="1"/>
          </p:cNvPicPr>
          <p:nvPr/>
        </p:nvPicPr>
        <p:blipFill rotWithShape="1">
          <a:blip r:embed="rId17"/>
          <a:srcRect t="3220" b="5943"/>
          <a:stretch/>
        </p:blipFill>
        <p:spPr>
          <a:xfrm>
            <a:off x="5506482" y="2353669"/>
            <a:ext cx="985474" cy="1189510"/>
          </a:xfrm>
          <a:prstGeom prst="rect">
            <a:avLst/>
          </a:prstGeom>
          <a:ln>
            <a:solidFill>
              <a:schemeClr val="tx1"/>
            </a:solid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633764020"/>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3ACE77-3070-9843-BCBE-A609E9C809D1}"/>
              </a:ext>
            </a:extLst>
          </p:cNvPr>
          <p:cNvSpPr>
            <a:spLocks noGrp="1"/>
          </p:cNvSpPr>
          <p:nvPr>
            <p:ph type="sldNum" sz="quarter" idx="10"/>
          </p:nvPr>
        </p:nvSpPr>
        <p:spPr/>
        <p:txBody>
          <a:bodyPr/>
          <a:lstStyle/>
          <a:p>
            <a:pPr>
              <a:defRPr/>
            </a:pPr>
            <a:fld id="{37E6B2A9-E175-7F40-B993-EC9D598FC2D7}" type="slidenum">
              <a:rPr lang="en-US" smtClean="0"/>
              <a:pPr>
                <a:defRPr/>
              </a:pPr>
              <a:t>10</a:t>
            </a:fld>
            <a:endParaRPr lang="en-US" dirty="0"/>
          </a:p>
        </p:txBody>
      </p:sp>
      <p:sp>
        <p:nvSpPr>
          <p:cNvPr id="15" name="Rounded Rectangle 14">
            <a:extLst>
              <a:ext uri="{FF2B5EF4-FFF2-40B4-BE49-F238E27FC236}">
                <a16:creationId xmlns:a16="http://schemas.microsoft.com/office/drawing/2014/main" id="{2247F3FA-9E8B-8AFC-4BBC-3D01E7BE8819}"/>
              </a:ext>
            </a:extLst>
          </p:cNvPr>
          <p:cNvSpPr/>
          <p:nvPr/>
        </p:nvSpPr>
        <p:spPr>
          <a:xfrm>
            <a:off x="5178255" y="5084183"/>
            <a:ext cx="2017986" cy="1114097"/>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4800" dirty="0"/>
              <a:t>LM</a:t>
            </a:r>
          </a:p>
        </p:txBody>
      </p:sp>
      <p:sp>
        <p:nvSpPr>
          <p:cNvPr id="17" name="Rectangle 16">
            <a:extLst>
              <a:ext uri="{FF2B5EF4-FFF2-40B4-BE49-F238E27FC236}">
                <a16:creationId xmlns:a16="http://schemas.microsoft.com/office/drawing/2014/main" id="{4BC5FF02-F4DE-B5F4-AE23-077FA997485D}"/>
              </a:ext>
            </a:extLst>
          </p:cNvPr>
          <p:cNvSpPr/>
          <p:nvPr/>
        </p:nvSpPr>
        <p:spPr>
          <a:xfrm>
            <a:off x="8121041" y="5427379"/>
            <a:ext cx="2768624" cy="369332"/>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positive</a:t>
            </a:r>
          </a:p>
        </p:txBody>
      </p:sp>
      <p:cxnSp>
        <p:nvCxnSpPr>
          <p:cNvPr id="18" name="Straight Arrow Connector 17">
            <a:extLst>
              <a:ext uri="{FF2B5EF4-FFF2-40B4-BE49-F238E27FC236}">
                <a16:creationId xmlns:a16="http://schemas.microsoft.com/office/drawing/2014/main" id="{163B9434-39E2-9C18-9DD1-65530E071172}"/>
              </a:ext>
            </a:extLst>
          </p:cNvPr>
          <p:cNvCxnSpPr>
            <a:cxnSpLocks/>
          </p:cNvCxnSpPr>
          <p:nvPr/>
        </p:nvCxnSpPr>
        <p:spPr>
          <a:xfrm>
            <a:off x="4283825" y="5641231"/>
            <a:ext cx="894430" cy="1"/>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19" name="Straight Arrow Connector 18">
            <a:extLst>
              <a:ext uri="{FF2B5EF4-FFF2-40B4-BE49-F238E27FC236}">
                <a16:creationId xmlns:a16="http://schemas.microsoft.com/office/drawing/2014/main" id="{7385538B-49CB-B02D-E23B-472C759D7987}"/>
              </a:ext>
            </a:extLst>
          </p:cNvPr>
          <p:cNvCxnSpPr>
            <a:cxnSpLocks/>
          </p:cNvCxnSpPr>
          <p:nvPr/>
        </p:nvCxnSpPr>
        <p:spPr>
          <a:xfrm>
            <a:off x="7196738" y="5641231"/>
            <a:ext cx="76725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pic>
        <p:nvPicPr>
          <p:cNvPr id="21" name="Graphic 20" descr="Badge Follow with solid fill">
            <a:extLst>
              <a:ext uri="{FF2B5EF4-FFF2-40B4-BE49-F238E27FC236}">
                <a16:creationId xmlns:a16="http://schemas.microsoft.com/office/drawing/2014/main" id="{2AEB3BD3-6477-1F69-FC81-F993B08B82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93305" y="4885071"/>
            <a:ext cx="457200" cy="457200"/>
          </a:xfrm>
          <a:prstGeom prst="rect">
            <a:avLst/>
          </a:prstGeom>
        </p:spPr>
      </p:pic>
      <p:sp>
        <p:nvSpPr>
          <p:cNvPr id="22" name="Rectangle 21">
            <a:extLst>
              <a:ext uri="{FF2B5EF4-FFF2-40B4-BE49-F238E27FC236}">
                <a16:creationId xmlns:a16="http://schemas.microsoft.com/office/drawing/2014/main" id="{BC4D4BD0-F966-2571-2534-AF16AAEEEB69}"/>
              </a:ext>
            </a:extLst>
          </p:cNvPr>
          <p:cNvSpPr/>
          <p:nvPr/>
        </p:nvSpPr>
        <p:spPr>
          <a:xfrm>
            <a:off x="442143" y="5344766"/>
            <a:ext cx="3492650" cy="646331"/>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Sentence: That was a great fantasy movie.</a:t>
            </a:r>
            <a:endParaRPr lang="en-US" dirty="0"/>
          </a:p>
        </p:txBody>
      </p:sp>
      <p:sp>
        <p:nvSpPr>
          <p:cNvPr id="28" name="Rectangle 27">
            <a:extLst>
              <a:ext uri="{FF2B5EF4-FFF2-40B4-BE49-F238E27FC236}">
                <a16:creationId xmlns:a16="http://schemas.microsoft.com/office/drawing/2014/main" id="{BBB1D25B-C04C-B3F2-A30E-A6DFE0DC62B6}"/>
              </a:ext>
            </a:extLst>
          </p:cNvPr>
          <p:cNvSpPr/>
          <p:nvPr/>
        </p:nvSpPr>
        <p:spPr>
          <a:xfrm>
            <a:off x="2590769" y="3133887"/>
            <a:ext cx="4490332" cy="369332"/>
          </a:xfrm>
          <a:prstGeom prst="rect">
            <a:avLst/>
          </a:prstGeom>
        </p:spPr>
        <p:txBody>
          <a:bodyPr wrap="none">
            <a:spAutoFit/>
          </a:bodyPr>
          <a:lstStyle/>
          <a:p>
            <a:r>
              <a:rPr lang="en-US" dirty="0">
                <a:solidFill>
                  <a:srgbClr val="1700FF"/>
                </a:solidFill>
                <a:latin typeface="Consolas" panose="020B0609020204030204" pitchFamily="49" charset="0"/>
                <a:cs typeface="Consolas" panose="020B0609020204030204" pitchFamily="49" charset="0"/>
              </a:rPr>
              <a:t>Flip the sentiment of the sentence</a:t>
            </a:r>
          </a:p>
        </p:txBody>
      </p:sp>
      <p:cxnSp>
        <p:nvCxnSpPr>
          <p:cNvPr id="31" name="Elbow Connector 30">
            <a:extLst>
              <a:ext uri="{FF2B5EF4-FFF2-40B4-BE49-F238E27FC236}">
                <a16:creationId xmlns:a16="http://schemas.microsoft.com/office/drawing/2014/main" id="{C055E17D-F301-A53E-BAC7-0601228FB5C3}"/>
              </a:ext>
            </a:extLst>
          </p:cNvPr>
          <p:cNvCxnSpPr>
            <a:cxnSpLocks/>
            <a:endCxn id="28" idx="1"/>
          </p:cNvCxnSpPr>
          <p:nvPr/>
        </p:nvCxnSpPr>
        <p:spPr>
          <a:xfrm rot="5400000" flipH="1" flipV="1">
            <a:off x="1896183" y="3444277"/>
            <a:ext cx="820310" cy="568862"/>
          </a:xfrm>
          <a:prstGeom prst="bentConnector2">
            <a:avLst/>
          </a:prstGeom>
          <a:ln w="41275">
            <a:solidFill>
              <a:schemeClr val="accent3"/>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CD7078A1-FC7C-2710-6E0A-F2C52895754F}"/>
              </a:ext>
            </a:extLst>
          </p:cNvPr>
          <p:cNvSpPr/>
          <p:nvPr/>
        </p:nvSpPr>
        <p:spPr>
          <a:xfrm>
            <a:off x="1010937" y="3522772"/>
            <a:ext cx="1071127" cy="369332"/>
          </a:xfrm>
          <a:prstGeom prst="rect">
            <a:avLst/>
          </a:prstGeom>
        </p:spPr>
        <p:txBody>
          <a:bodyPr wrap="none">
            <a:spAutoFit/>
          </a:bodyPr>
          <a:lstStyle/>
          <a:p>
            <a:r>
              <a:rPr lang="en-US" dirty="0" err="1">
                <a:solidFill>
                  <a:srgbClr val="7030A0"/>
                </a:solidFill>
                <a:latin typeface="Consolas" panose="020B0609020204030204" pitchFamily="49" charset="0"/>
                <a:cs typeface="Consolas" panose="020B0609020204030204" pitchFamily="49" charset="0"/>
              </a:rPr>
              <a:t>Proj</a:t>
            </a:r>
            <a:r>
              <a:rPr lang="en-US" dirty="0">
                <a:solidFill>
                  <a:srgbClr val="7030A0"/>
                </a:solidFill>
                <a:latin typeface="Consolas" panose="020B0609020204030204" pitchFamily="49" charset="0"/>
                <a:cs typeface="Consolas" panose="020B0609020204030204" pitchFamily="49" charset="0"/>
              </a:rPr>
              <a:t>(.)</a:t>
            </a:r>
            <a:endParaRPr lang="en-US" dirty="0">
              <a:solidFill>
                <a:srgbClr val="7030A0"/>
              </a:solidFill>
            </a:endParaRPr>
          </a:p>
        </p:txBody>
      </p:sp>
      <p:graphicFrame>
        <p:nvGraphicFramePr>
          <p:cNvPr id="37" name="Table 9">
            <a:extLst>
              <a:ext uri="{FF2B5EF4-FFF2-40B4-BE49-F238E27FC236}">
                <a16:creationId xmlns:a16="http://schemas.microsoft.com/office/drawing/2014/main" id="{BF3AC93F-5617-631B-E619-0AAB258D52B2}"/>
              </a:ext>
            </a:extLst>
          </p:cNvPr>
          <p:cNvGraphicFramePr>
            <a:graphicFrameLocks noGrp="1"/>
          </p:cNvGraphicFramePr>
          <p:nvPr/>
        </p:nvGraphicFramePr>
        <p:xfrm>
          <a:off x="858980" y="4284987"/>
          <a:ext cx="2355272" cy="457200"/>
        </p:xfrm>
        <a:graphic>
          <a:graphicData uri="http://schemas.openxmlformats.org/drawingml/2006/table">
            <a:tbl>
              <a:tblPr firstRow="1" bandRow="1">
                <a:tableStyleId>{5C22544A-7EE6-4342-B048-85BDC9FD1C3A}</a:tableStyleId>
              </a:tblPr>
              <a:tblGrid>
                <a:gridCol w="568971">
                  <a:extLst>
                    <a:ext uri="{9D8B030D-6E8A-4147-A177-3AD203B41FA5}">
                      <a16:colId xmlns:a16="http://schemas.microsoft.com/office/drawing/2014/main" val="3534915434"/>
                    </a:ext>
                  </a:extLst>
                </a:gridCol>
                <a:gridCol w="595434">
                  <a:extLst>
                    <a:ext uri="{9D8B030D-6E8A-4147-A177-3AD203B41FA5}">
                      <a16:colId xmlns:a16="http://schemas.microsoft.com/office/drawing/2014/main" val="1238288208"/>
                    </a:ext>
                  </a:extLst>
                </a:gridCol>
                <a:gridCol w="608666">
                  <a:extLst>
                    <a:ext uri="{9D8B030D-6E8A-4147-A177-3AD203B41FA5}">
                      <a16:colId xmlns:a16="http://schemas.microsoft.com/office/drawing/2014/main" val="3224079992"/>
                    </a:ext>
                  </a:extLst>
                </a:gridCol>
                <a:gridCol w="582201">
                  <a:extLst>
                    <a:ext uri="{9D8B030D-6E8A-4147-A177-3AD203B41FA5}">
                      <a16:colId xmlns:a16="http://schemas.microsoft.com/office/drawing/2014/main" val="1834554974"/>
                    </a:ext>
                  </a:extLst>
                </a:gridCol>
              </a:tblGrid>
              <a:tr h="457200">
                <a:tc>
                  <a:txBody>
                    <a:bodyPr/>
                    <a:lstStyle/>
                    <a:p>
                      <a:pPr algn="ctr"/>
                      <a:r>
                        <a:rPr lang="en-US" sz="1800" b="1" dirty="0">
                          <a:solidFill>
                            <a:srgbClr val="002060"/>
                          </a:solidFill>
                        </a:rPr>
                        <a:t>0.9</a:t>
                      </a:r>
                    </a:p>
                  </a:txBody>
                  <a:tcPr anchor="ctr">
                    <a:lnL w="28575" cap="flat" cmpd="sng" algn="ctr">
                      <a:solidFill>
                        <a:srgbClr val="1700FF"/>
                      </a:solidFill>
                      <a:prstDash val="solid"/>
                      <a:round/>
                      <a:headEnd type="none" w="med" len="med"/>
                      <a:tailEnd type="none" w="med" len="med"/>
                    </a:lnL>
                    <a:lnR w="28575" cap="flat" cmpd="sng" algn="ctr">
                      <a:solidFill>
                        <a:srgbClr val="1700FF"/>
                      </a:solidFill>
                      <a:prstDash val="solid"/>
                      <a:round/>
                      <a:headEnd type="none" w="med" len="med"/>
                      <a:tailEnd type="none" w="med" len="med"/>
                    </a:lnR>
                    <a:lnT w="28575" cap="flat" cmpd="sng" algn="ctr">
                      <a:solidFill>
                        <a:srgbClr val="1700FF"/>
                      </a:solidFill>
                      <a:prstDash val="solid"/>
                      <a:round/>
                      <a:headEnd type="none" w="med" len="med"/>
                      <a:tailEnd type="none" w="med" len="med"/>
                    </a:lnT>
                    <a:lnB w="28575" cap="flat" cmpd="sng" algn="ctr">
                      <a:solidFill>
                        <a:srgbClr val="1700FF"/>
                      </a:solidFill>
                      <a:prstDash val="solid"/>
                      <a:round/>
                      <a:headEnd type="none" w="med" len="med"/>
                      <a:tailEnd type="none" w="med" len="med"/>
                    </a:lnB>
                    <a:solidFill>
                      <a:schemeClr val="accent1">
                        <a:lumMod val="20000"/>
                        <a:lumOff val="80000"/>
                      </a:schemeClr>
                    </a:solidFill>
                  </a:tcPr>
                </a:tc>
                <a:tc>
                  <a:txBody>
                    <a:bodyPr/>
                    <a:lstStyle/>
                    <a:p>
                      <a:pPr algn="ctr"/>
                      <a:r>
                        <a:rPr lang="en-US" sz="1800" b="1" dirty="0">
                          <a:solidFill>
                            <a:srgbClr val="002060"/>
                          </a:solidFill>
                        </a:rPr>
                        <a:t>0.1</a:t>
                      </a:r>
                    </a:p>
                  </a:txBody>
                  <a:tcPr anchor="ctr">
                    <a:lnL w="28575" cap="flat" cmpd="sng" algn="ctr">
                      <a:solidFill>
                        <a:srgbClr val="1700FF"/>
                      </a:solidFill>
                      <a:prstDash val="solid"/>
                      <a:round/>
                      <a:headEnd type="none" w="med" len="med"/>
                      <a:tailEnd type="none" w="med" len="med"/>
                    </a:lnL>
                    <a:lnR w="28575" cap="flat" cmpd="sng" algn="ctr">
                      <a:solidFill>
                        <a:srgbClr val="1700FF"/>
                      </a:solidFill>
                      <a:prstDash val="solid"/>
                      <a:round/>
                      <a:headEnd type="none" w="med" len="med"/>
                      <a:tailEnd type="none" w="med" len="med"/>
                    </a:lnR>
                    <a:lnT w="28575" cap="flat" cmpd="sng" algn="ctr">
                      <a:solidFill>
                        <a:srgbClr val="1700FF"/>
                      </a:solidFill>
                      <a:prstDash val="solid"/>
                      <a:round/>
                      <a:headEnd type="none" w="med" len="med"/>
                      <a:tailEnd type="none" w="med" len="med"/>
                    </a:lnT>
                    <a:lnB w="28575" cap="flat" cmpd="sng" algn="ctr">
                      <a:solidFill>
                        <a:srgbClr val="1700FF"/>
                      </a:solidFill>
                      <a:prstDash val="solid"/>
                      <a:round/>
                      <a:headEnd type="none" w="med" len="med"/>
                      <a:tailEnd type="none" w="med" len="med"/>
                    </a:lnB>
                    <a:solidFill>
                      <a:schemeClr val="accent1">
                        <a:lumMod val="20000"/>
                        <a:lumOff val="80000"/>
                      </a:schemeClr>
                    </a:solidFill>
                  </a:tcPr>
                </a:tc>
                <a:tc>
                  <a:txBody>
                    <a:bodyPr/>
                    <a:lstStyle/>
                    <a:p>
                      <a:pPr algn="ctr"/>
                      <a:r>
                        <a:rPr lang="en-US" sz="1800" b="1" dirty="0">
                          <a:solidFill>
                            <a:srgbClr val="002060"/>
                          </a:solidFill>
                        </a:rPr>
                        <a:t>-2.1</a:t>
                      </a:r>
                    </a:p>
                  </a:txBody>
                  <a:tcPr anchor="ctr">
                    <a:lnL w="28575" cap="flat" cmpd="sng" algn="ctr">
                      <a:solidFill>
                        <a:srgbClr val="1700FF"/>
                      </a:solidFill>
                      <a:prstDash val="solid"/>
                      <a:round/>
                      <a:headEnd type="none" w="med" len="med"/>
                      <a:tailEnd type="none" w="med" len="med"/>
                    </a:lnL>
                    <a:lnR w="28575" cap="flat" cmpd="sng" algn="ctr">
                      <a:solidFill>
                        <a:srgbClr val="1700FF"/>
                      </a:solidFill>
                      <a:prstDash val="solid"/>
                      <a:round/>
                      <a:headEnd type="none" w="med" len="med"/>
                      <a:tailEnd type="none" w="med" len="med"/>
                    </a:lnR>
                    <a:lnT w="28575" cap="flat" cmpd="sng" algn="ctr">
                      <a:solidFill>
                        <a:srgbClr val="1700FF"/>
                      </a:solidFill>
                      <a:prstDash val="solid"/>
                      <a:round/>
                      <a:headEnd type="none" w="med" len="med"/>
                      <a:tailEnd type="none" w="med" len="med"/>
                    </a:lnT>
                    <a:lnB w="28575" cap="flat" cmpd="sng" algn="ctr">
                      <a:solidFill>
                        <a:srgbClr val="1700FF"/>
                      </a:solidFill>
                      <a:prstDash val="solid"/>
                      <a:round/>
                      <a:headEnd type="none" w="med" len="med"/>
                      <a:tailEnd type="none" w="med" len="med"/>
                    </a:lnB>
                    <a:solidFill>
                      <a:schemeClr val="accent1">
                        <a:lumMod val="20000"/>
                        <a:lumOff val="80000"/>
                      </a:schemeClr>
                    </a:solidFill>
                  </a:tcPr>
                </a:tc>
                <a:tc>
                  <a:txBody>
                    <a:bodyPr/>
                    <a:lstStyle/>
                    <a:p>
                      <a:pPr algn="ctr"/>
                      <a:r>
                        <a:rPr lang="en-US" sz="1800" b="1" dirty="0">
                          <a:solidFill>
                            <a:srgbClr val="002060"/>
                          </a:solidFill>
                        </a:rPr>
                        <a:t>0.0</a:t>
                      </a:r>
                    </a:p>
                  </a:txBody>
                  <a:tcPr anchor="ctr">
                    <a:lnL w="28575" cap="flat" cmpd="sng" algn="ctr">
                      <a:solidFill>
                        <a:srgbClr val="1700FF"/>
                      </a:solidFill>
                      <a:prstDash val="solid"/>
                      <a:round/>
                      <a:headEnd type="none" w="med" len="med"/>
                      <a:tailEnd type="none" w="med" len="med"/>
                    </a:lnL>
                    <a:lnR w="28575" cap="flat" cmpd="sng" algn="ctr">
                      <a:solidFill>
                        <a:srgbClr val="1700FF"/>
                      </a:solidFill>
                      <a:prstDash val="solid"/>
                      <a:round/>
                      <a:headEnd type="none" w="med" len="med"/>
                      <a:tailEnd type="none" w="med" len="med"/>
                    </a:lnR>
                    <a:lnT w="28575" cap="flat" cmpd="sng" algn="ctr">
                      <a:solidFill>
                        <a:srgbClr val="1700FF"/>
                      </a:solidFill>
                      <a:prstDash val="solid"/>
                      <a:round/>
                      <a:headEnd type="none" w="med" len="med"/>
                      <a:tailEnd type="none" w="med" len="med"/>
                    </a:lnT>
                    <a:lnB w="28575" cap="flat" cmpd="sng" algn="ctr">
                      <a:solidFill>
                        <a:srgbClr val="1700FF"/>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78298463"/>
                  </a:ext>
                </a:extLst>
              </a:tr>
            </a:tbl>
          </a:graphicData>
        </a:graphic>
      </p:graphicFrame>
      <p:sp>
        <p:nvSpPr>
          <p:cNvPr id="8" name="Rectangle 7">
            <a:extLst>
              <a:ext uri="{FF2B5EF4-FFF2-40B4-BE49-F238E27FC236}">
                <a16:creationId xmlns:a16="http://schemas.microsoft.com/office/drawing/2014/main" id="{9C731EC6-3C28-CC63-8354-2B8E9F951CD2}"/>
              </a:ext>
            </a:extLst>
          </p:cNvPr>
          <p:cNvSpPr/>
          <p:nvPr/>
        </p:nvSpPr>
        <p:spPr>
          <a:xfrm>
            <a:off x="3866759" y="2691828"/>
            <a:ext cx="1938351" cy="369332"/>
          </a:xfrm>
          <a:prstGeom prst="rect">
            <a:avLst/>
          </a:prstGeom>
        </p:spPr>
        <p:txBody>
          <a:bodyPr wrap="none">
            <a:spAutoFit/>
          </a:bodyPr>
          <a:lstStyle/>
          <a:p>
            <a:r>
              <a:rPr lang="en-US" dirty="0"/>
              <a:t>any arbitrary text: </a:t>
            </a:r>
          </a:p>
        </p:txBody>
      </p:sp>
      <p:sp>
        <p:nvSpPr>
          <p:cNvPr id="20" name="Rounded Rectangle 19">
            <a:extLst>
              <a:ext uri="{FF2B5EF4-FFF2-40B4-BE49-F238E27FC236}">
                <a16:creationId xmlns:a16="http://schemas.microsoft.com/office/drawing/2014/main" id="{39D14301-07CA-7F8D-9198-0FDBF57519BA}"/>
              </a:ext>
            </a:extLst>
          </p:cNvPr>
          <p:cNvSpPr/>
          <p:nvPr/>
        </p:nvSpPr>
        <p:spPr>
          <a:xfrm>
            <a:off x="582306" y="271467"/>
            <a:ext cx="11095335" cy="2375125"/>
          </a:xfrm>
          <a:prstGeom prst="roundRect">
            <a:avLst/>
          </a:prstGeom>
          <a:solidFill>
            <a:schemeClr val="tx2">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dirty="0">
                <a:solidFill>
                  <a:schemeClr val="tx1"/>
                </a:solidFill>
              </a:rPr>
              <a:t>Waywardness hypothesis</a:t>
            </a:r>
            <a:r>
              <a:rPr lang="en-US" sz="4000" dirty="0">
                <a:solidFill>
                  <a:schemeClr val="tx1"/>
                </a:solidFill>
              </a:rPr>
              <a:t> (informal): </a:t>
            </a:r>
          </a:p>
          <a:p>
            <a:r>
              <a:rPr lang="en-US" sz="4000" dirty="0">
                <a:solidFill>
                  <a:schemeClr val="tx1"/>
                </a:solidFill>
              </a:rPr>
              <a:t>One can find “accurate” continuous prompts such that they can be “projected” to </a:t>
            </a:r>
            <a:r>
              <a:rPr lang="en-US" sz="4000" u="sng" dirty="0">
                <a:solidFill>
                  <a:schemeClr val="tx1"/>
                </a:solidFill>
              </a:rPr>
              <a:t>any </a:t>
            </a:r>
            <a:r>
              <a:rPr lang="en-US" sz="4000" dirty="0">
                <a:solidFill>
                  <a:schemeClr val="tx1"/>
                </a:solidFill>
              </a:rPr>
              <a:t>arbitrary text.  </a:t>
            </a:r>
          </a:p>
        </p:txBody>
      </p:sp>
    </p:spTree>
    <p:extLst>
      <p:ext uri="{BB962C8B-B14F-4D97-AF65-F5344CB8AC3E}">
        <p14:creationId xmlns:p14="http://schemas.microsoft.com/office/powerpoint/2010/main" val="66410486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3ACE77-3070-9843-BCBE-A609E9C809D1}"/>
              </a:ext>
            </a:extLst>
          </p:cNvPr>
          <p:cNvSpPr>
            <a:spLocks noGrp="1"/>
          </p:cNvSpPr>
          <p:nvPr>
            <p:ph type="sldNum" sz="quarter" idx="10"/>
          </p:nvPr>
        </p:nvSpPr>
        <p:spPr/>
        <p:txBody>
          <a:bodyPr/>
          <a:lstStyle/>
          <a:p>
            <a:pPr>
              <a:defRPr/>
            </a:pPr>
            <a:fld id="{37E6B2A9-E175-7F40-B993-EC9D598FC2D7}" type="slidenum">
              <a:rPr lang="en-US" smtClean="0"/>
              <a:pPr>
                <a:defRPr/>
              </a:pPr>
              <a:t>11</a:t>
            </a:fld>
            <a:endParaRPr lang="en-US" dirty="0"/>
          </a:p>
        </p:txBody>
      </p:sp>
      <p:sp>
        <p:nvSpPr>
          <p:cNvPr id="15" name="Rounded Rectangle 14">
            <a:extLst>
              <a:ext uri="{FF2B5EF4-FFF2-40B4-BE49-F238E27FC236}">
                <a16:creationId xmlns:a16="http://schemas.microsoft.com/office/drawing/2014/main" id="{2247F3FA-9E8B-8AFC-4BBC-3D01E7BE8819}"/>
              </a:ext>
            </a:extLst>
          </p:cNvPr>
          <p:cNvSpPr/>
          <p:nvPr/>
        </p:nvSpPr>
        <p:spPr>
          <a:xfrm>
            <a:off x="5178255" y="5084183"/>
            <a:ext cx="2017986" cy="1114097"/>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4800" dirty="0"/>
              <a:t>LM</a:t>
            </a:r>
          </a:p>
        </p:txBody>
      </p:sp>
      <p:sp>
        <p:nvSpPr>
          <p:cNvPr id="17" name="Rectangle 16">
            <a:extLst>
              <a:ext uri="{FF2B5EF4-FFF2-40B4-BE49-F238E27FC236}">
                <a16:creationId xmlns:a16="http://schemas.microsoft.com/office/drawing/2014/main" id="{4BC5FF02-F4DE-B5F4-AE23-077FA997485D}"/>
              </a:ext>
            </a:extLst>
          </p:cNvPr>
          <p:cNvSpPr/>
          <p:nvPr/>
        </p:nvSpPr>
        <p:spPr>
          <a:xfrm>
            <a:off x="8121041" y="5427379"/>
            <a:ext cx="2768624" cy="369332"/>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positive</a:t>
            </a:r>
          </a:p>
        </p:txBody>
      </p:sp>
      <p:cxnSp>
        <p:nvCxnSpPr>
          <p:cNvPr id="18" name="Straight Arrow Connector 17">
            <a:extLst>
              <a:ext uri="{FF2B5EF4-FFF2-40B4-BE49-F238E27FC236}">
                <a16:creationId xmlns:a16="http://schemas.microsoft.com/office/drawing/2014/main" id="{163B9434-39E2-9C18-9DD1-65530E071172}"/>
              </a:ext>
            </a:extLst>
          </p:cNvPr>
          <p:cNvCxnSpPr>
            <a:cxnSpLocks/>
          </p:cNvCxnSpPr>
          <p:nvPr/>
        </p:nvCxnSpPr>
        <p:spPr>
          <a:xfrm>
            <a:off x="4283825" y="5641231"/>
            <a:ext cx="894430" cy="1"/>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19" name="Straight Arrow Connector 18">
            <a:extLst>
              <a:ext uri="{FF2B5EF4-FFF2-40B4-BE49-F238E27FC236}">
                <a16:creationId xmlns:a16="http://schemas.microsoft.com/office/drawing/2014/main" id="{7385538B-49CB-B02D-E23B-472C759D7987}"/>
              </a:ext>
            </a:extLst>
          </p:cNvPr>
          <p:cNvCxnSpPr>
            <a:cxnSpLocks/>
          </p:cNvCxnSpPr>
          <p:nvPr/>
        </p:nvCxnSpPr>
        <p:spPr>
          <a:xfrm>
            <a:off x="7196738" y="5641231"/>
            <a:ext cx="76725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pic>
        <p:nvPicPr>
          <p:cNvPr id="21" name="Graphic 20" descr="Badge Follow with solid fill">
            <a:extLst>
              <a:ext uri="{FF2B5EF4-FFF2-40B4-BE49-F238E27FC236}">
                <a16:creationId xmlns:a16="http://schemas.microsoft.com/office/drawing/2014/main" id="{2AEB3BD3-6477-1F69-FC81-F993B08B82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93305" y="4885071"/>
            <a:ext cx="457200" cy="457200"/>
          </a:xfrm>
          <a:prstGeom prst="rect">
            <a:avLst/>
          </a:prstGeom>
        </p:spPr>
      </p:pic>
      <p:sp>
        <p:nvSpPr>
          <p:cNvPr id="22" name="Rectangle 21">
            <a:extLst>
              <a:ext uri="{FF2B5EF4-FFF2-40B4-BE49-F238E27FC236}">
                <a16:creationId xmlns:a16="http://schemas.microsoft.com/office/drawing/2014/main" id="{BC4D4BD0-F966-2571-2534-AF16AAEEEB69}"/>
              </a:ext>
            </a:extLst>
          </p:cNvPr>
          <p:cNvSpPr/>
          <p:nvPr/>
        </p:nvSpPr>
        <p:spPr>
          <a:xfrm>
            <a:off x="442143" y="5344766"/>
            <a:ext cx="3492650" cy="646331"/>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Sentence: That was a great fantasy movie.</a:t>
            </a:r>
            <a:endParaRPr lang="en-US" dirty="0"/>
          </a:p>
        </p:txBody>
      </p:sp>
      <p:graphicFrame>
        <p:nvGraphicFramePr>
          <p:cNvPr id="28" name="Table 9">
            <a:extLst>
              <a:ext uri="{FF2B5EF4-FFF2-40B4-BE49-F238E27FC236}">
                <a16:creationId xmlns:a16="http://schemas.microsoft.com/office/drawing/2014/main" id="{55C13DAA-AD7C-E650-34AC-B8CB21DE1D47}"/>
              </a:ext>
            </a:extLst>
          </p:cNvPr>
          <p:cNvGraphicFramePr>
            <a:graphicFrameLocks noGrp="1"/>
          </p:cNvGraphicFramePr>
          <p:nvPr/>
        </p:nvGraphicFramePr>
        <p:xfrm>
          <a:off x="1342106" y="4238210"/>
          <a:ext cx="1356820" cy="365760"/>
        </p:xfrm>
        <a:graphic>
          <a:graphicData uri="http://schemas.openxmlformats.org/drawingml/2006/table">
            <a:tbl>
              <a:tblPr firstRow="1" bandRow="1">
                <a:tableStyleId>{5C22544A-7EE6-4342-B048-85BDC9FD1C3A}</a:tableStyleId>
              </a:tblPr>
              <a:tblGrid>
                <a:gridCol w="339205">
                  <a:extLst>
                    <a:ext uri="{9D8B030D-6E8A-4147-A177-3AD203B41FA5}">
                      <a16:colId xmlns:a16="http://schemas.microsoft.com/office/drawing/2014/main" val="3534915434"/>
                    </a:ext>
                  </a:extLst>
                </a:gridCol>
                <a:gridCol w="339205">
                  <a:extLst>
                    <a:ext uri="{9D8B030D-6E8A-4147-A177-3AD203B41FA5}">
                      <a16:colId xmlns:a16="http://schemas.microsoft.com/office/drawing/2014/main" val="1238288208"/>
                    </a:ext>
                  </a:extLst>
                </a:gridCol>
                <a:gridCol w="339205">
                  <a:extLst>
                    <a:ext uri="{9D8B030D-6E8A-4147-A177-3AD203B41FA5}">
                      <a16:colId xmlns:a16="http://schemas.microsoft.com/office/drawing/2014/main" val="3224079992"/>
                    </a:ext>
                  </a:extLst>
                </a:gridCol>
                <a:gridCol w="339205">
                  <a:extLst>
                    <a:ext uri="{9D8B030D-6E8A-4147-A177-3AD203B41FA5}">
                      <a16:colId xmlns:a16="http://schemas.microsoft.com/office/drawing/2014/main" val="1834554974"/>
                    </a:ext>
                  </a:extLst>
                </a:gridCol>
              </a:tblGrid>
              <a:tr h="195963">
                <a:tc>
                  <a:txBody>
                    <a:bodyPr/>
                    <a:lstStyle/>
                    <a:p>
                      <a:endParaRPr lang="en-US" dirty="0"/>
                    </a:p>
                  </a:txBody>
                  <a:tcPr>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00E600">
                        <a:alpha val="16863"/>
                      </a:srgbClr>
                    </a:solidFill>
                  </a:tcPr>
                </a:tc>
                <a:tc>
                  <a:txBody>
                    <a:bodyPr/>
                    <a:lstStyle/>
                    <a:p>
                      <a:endParaRPr lang="en-US" dirty="0"/>
                    </a:p>
                  </a:txBody>
                  <a:tcPr>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00E600">
                        <a:alpha val="16863"/>
                      </a:srgbClr>
                    </a:solidFill>
                  </a:tcPr>
                </a:tc>
                <a:tc>
                  <a:txBody>
                    <a:bodyPr/>
                    <a:lstStyle/>
                    <a:p>
                      <a:endParaRPr lang="en-US" dirty="0"/>
                    </a:p>
                  </a:txBody>
                  <a:tcPr>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00E600">
                        <a:alpha val="16863"/>
                      </a:srgbClr>
                    </a:solidFill>
                  </a:tcPr>
                </a:tc>
                <a:tc>
                  <a:txBody>
                    <a:bodyPr/>
                    <a:lstStyle/>
                    <a:p>
                      <a:endParaRPr lang="en-US" dirty="0"/>
                    </a:p>
                  </a:txBody>
                  <a:tcPr>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00E600">
                        <a:alpha val="16863"/>
                      </a:srgbClr>
                    </a:solidFill>
                  </a:tcPr>
                </a:tc>
                <a:extLst>
                  <a:ext uri="{0D108BD9-81ED-4DB2-BD59-A6C34878D82A}">
                    <a16:rowId xmlns:a16="http://schemas.microsoft.com/office/drawing/2014/main" val="378298463"/>
                  </a:ext>
                </a:extLst>
              </a:tr>
            </a:tbl>
          </a:graphicData>
        </a:graphic>
      </p:graphicFrame>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494DCBBD-6B23-E556-D6AE-E73C9EE9C7EB}"/>
                  </a:ext>
                </a:extLst>
              </p:cNvPr>
              <p:cNvSpPr/>
              <p:nvPr/>
            </p:nvSpPr>
            <p:spPr>
              <a:xfrm>
                <a:off x="637632" y="3742455"/>
                <a:ext cx="2882777" cy="400110"/>
              </a:xfrm>
              <a:prstGeom prst="rect">
                <a:avLst/>
              </a:prstGeom>
            </p:spPr>
            <p:txBody>
              <a:bodyPr wrap="none">
                <a:spAutoFit/>
              </a:bodyPr>
              <a:lstStyle/>
              <a:p>
                <a14:m>
                  <m:oMath xmlns:m="http://schemas.openxmlformats.org/officeDocument/2006/math">
                    <m:sSup>
                      <m:sSupPr>
                        <m:ctrlPr>
                          <a:rPr lang="en-US" sz="2000" i="1" smtClean="0">
                            <a:solidFill>
                              <a:srgbClr val="5C953F"/>
                            </a:solidFill>
                            <a:latin typeface="Cambria Math" panose="02040503050406030204" pitchFamily="18" charset="0"/>
                          </a:rPr>
                        </m:ctrlPr>
                      </m:sSupPr>
                      <m:e>
                        <m:r>
                          <a:rPr lang="en-US" sz="2000" i="1">
                            <a:solidFill>
                              <a:srgbClr val="5C953F"/>
                            </a:solidFill>
                            <a:latin typeface="Cambria Math" panose="02040503050406030204" pitchFamily="18" charset="0"/>
                          </a:rPr>
                          <m:t>𝑝</m:t>
                        </m:r>
                      </m:e>
                      <m:sup>
                        <m:r>
                          <a:rPr lang="en-US" sz="2000">
                            <a:solidFill>
                              <a:srgbClr val="5C953F"/>
                            </a:solidFill>
                            <a:latin typeface="Cambria Math" panose="02040503050406030204" pitchFamily="18" charset="0"/>
                          </a:rPr>
                          <m:t>∗</m:t>
                        </m:r>
                      </m:sup>
                    </m:sSup>
                  </m:oMath>
                </a14:m>
                <a:r>
                  <a:rPr lang="en-US" sz="2000" dirty="0"/>
                  <a:t>: optimized for the task</a:t>
                </a:r>
              </a:p>
            </p:txBody>
          </p:sp>
        </mc:Choice>
        <mc:Fallback xmlns="">
          <p:sp>
            <p:nvSpPr>
              <p:cNvPr id="29" name="Rectangle 28">
                <a:extLst>
                  <a:ext uri="{FF2B5EF4-FFF2-40B4-BE49-F238E27FC236}">
                    <a16:creationId xmlns:a16="http://schemas.microsoft.com/office/drawing/2014/main" id="{494DCBBD-6B23-E556-D6AE-E73C9EE9C7EB}"/>
                  </a:ext>
                </a:extLst>
              </p:cNvPr>
              <p:cNvSpPr>
                <a:spLocks noRot="1" noChangeAspect="1" noMove="1" noResize="1" noEditPoints="1" noAdjustHandles="1" noChangeArrowheads="1" noChangeShapeType="1" noTextEdit="1"/>
              </p:cNvSpPr>
              <p:nvPr/>
            </p:nvSpPr>
            <p:spPr>
              <a:xfrm>
                <a:off x="637632" y="3742455"/>
                <a:ext cx="2882777" cy="400110"/>
              </a:xfrm>
              <a:prstGeom prst="rect">
                <a:avLst/>
              </a:prstGeom>
              <a:blipFill>
                <a:blip r:embed="rId6"/>
                <a:stretch>
                  <a:fillRect t="-9091" r="-1322" b="-24242"/>
                </a:stretch>
              </a:blipFill>
            </p:spPr>
            <p:txBody>
              <a:bodyPr/>
              <a:lstStyle/>
              <a:p>
                <a:r>
                  <a:rPr lang="en-US">
                    <a:noFill/>
                  </a:rPr>
                  <a:t> </a:t>
                </a:r>
              </a:p>
            </p:txBody>
          </p:sp>
        </mc:Fallback>
      </mc:AlternateContent>
    </p:spTree>
    <p:extLst>
      <p:ext uri="{BB962C8B-B14F-4D97-AF65-F5344CB8AC3E}">
        <p14:creationId xmlns:p14="http://schemas.microsoft.com/office/powerpoint/2010/main" val="25964587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3ACE77-3070-9843-BCBE-A609E9C809D1}"/>
              </a:ext>
            </a:extLst>
          </p:cNvPr>
          <p:cNvSpPr>
            <a:spLocks noGrp="1"/>
          </p:cNvSpPr>
          <p:nvPr>
            <p:ph type="sldNum" sz="quarter" idx="10"/>
          </p:nvPr>
        </p:nvSpPr>
        <p:spPr/>
        <p:txBody>
          <a:bodyPr/>
          <a:lstStyle/>
          <a:p>
            <a:pPr>
              <a:defRPr/>
            </a:pPr>
            <a:fld id="{37E6B2A9-E175-7F40-B993-EC9D598FC2D7}" type="slidenum">
              <a:rPr lang="en-US" smtClean="0"/>
              <a:pPr>
                <a:defRPr/>
              </a:pPr>
              <a:t>12</a:t>
            </a:fld>
            <a:endParaRPr lang="en-US" dirty="0"/>
          </a:p>
        </p:txBody>
      </p:sp>
      <p:sp>
        <p:nvSpPr>
          <p:cNvPr id="15" name="Rounded Rectangle 14">
            <a:extLst>
              <a:ext uri="{FF2B5EF4-FFF2-40B4-BE49-F238E27FC236}">
                <a16:creationId xmlns:a16="http://schemas.microsoft.com/office/drawing/2014/main" id="{2247F3FA-9E8B-8AFC-4BBC-3D01E7BE8819}"/>
              </a:ext>
            </a:extLst>
          </p:cNvPr>
          <p:cNvSpPr/>
          <p:nvPr/>
        </p:nvSpPr>
        <p:spPr>
          <a:xfrm>
            <a:off x="5178255" y="5084183"/>
            <a:ext cx="2017986" cy="1114097"/>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4800" dirty="0"/>
              <a:t>LM</a:t>
            </a:r>
          </a:p>
        </p:txBody>
      </p:sp>
      <p:sp>
        <p:nvSpPr>
          <p:cNvPr id="17" name="Rectangle 16">
            <a:extLst>
              <a:ext uri="{FF2B5EF4-FFF2-40B4-BE49-F238E27FC236}">
                <a16:creationId xmlns:a16="http://schemas.microsoft.com/office/drawing/2014/main" id="{4BC5FF02-F4DE-B5F4-AE23-077FA997485D}"/>
              </a:ext>
            </a:extLst>
          </p:cNvPr>
          <p:cNvSpPr/>
          <p:nvPr/>
        </p:nvSpPr>
        <p:spPr>
          <a:xfrm>
            <a:off x="8121041" y="5427379"/>
            <a:ext cx="2768624" cy="369332"/>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positive</a:t>
            </a:r>
          </a:p>
        </p:txBody>
      </p:sp>
      <p:cxnSp>
        <p:nvCxnSpPr>
          <p:cNvPr id="18" name="Straight Arrow Connector 17">
            <a:extLst>
              <a:ext uri="{FF2B5EF4-FFF2-40B4-BE49-F238E27FC236}">
                <a16:creationId xmlns:a16="http://schemas.microsoft.com/office/drawing/2014/main" id="{163B9434-39E2-9C18-9DD1-65530E071172}"/>
              </a:ext>
            </a:extLst>
          </p:cNvPr>
          <p:cNvCxnSpPr>
            <a:cxnSpLocks/>
          </p:cNvCxnSpPr>
          <p:nvPr/>
        </p:nvCxnSpPr>
        <p:spPr>
          <a:xfrm>
            <a:off x="4283825" y="5641231"/>
            <a:ext cx="894430" cy="1"/>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19" name="Straight Arrow Connector 18">
            <a:extLst>
              <a:ext uri="{FF2B5EF4-FFF2-40B4-BE49-F238E27FC236}">
                <a16:creationId xmlns:a16="http://schemas.microsoft.com/office/drawing/2014/main" id="{7385538B-49CB-B02D-E23B-472C759D7987}"/>
              </a:ext>
            </a:extLst>
          </p:cNvPr>
          <p:cNvCxnSpPr>
            <a:cxnSpLocks/>
          </p:cNvCxnSpPr>
          <p:nvPr/>
        </p:nvCxnSpPr>
        <p:spPr>
          <a:xfrm>
            <a:off x="7196738" y="5641231"/>
            <a:ext cx="76725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pic>
        <p:nvPicPr>
          <p:cNvPr id="21" name="Graphic 20" descr="Badge Follow with solid fill">
            <a:extLst>
              <a:ext uri="{FF2B5EF4-FFF2-40B4-BE49-F238E27FC236}">
                <a16:creationId xmlns:a16="http://schemas.microsoft.com/office/drawing/2014/main" id="{2AEB3BD3-6477-1F69-FC81-F993B08B82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93305" y="4885071"/>
            <a:ext cx="457200" cy="457200"/>
          </a:xfrm>
          <a:prstGeom prst="rect">
            <a:avLst/>
          </a:prstGeom>
        </p:spPr>
      </p:pic>
      <p:sp>
        <p:nvSpPr>
          <p:cNvPr id="22" name="Rectangle 21">
            <a:extLst>
              <a:ext uri="{FF2B5EF4-FFF2-40B4-BE49-F238E27FC236}">
                <a16:creationId xmlns:a16="http://schemas.microsoft.com/office/drawing/2014/main" id="{BC4D4BD0-F966-2571-2534-AF16AAEEEB69}"/>
              </a:ext>
            </a:extLst>
          </p:cNvPr>
          <p:cNvSpPr/>
          <p:nvPr/>
        </p:nvSpPr>
        <p:spPr>
          <a:xfrm>
            <a:off x="442143" y="5344766"/>
            <a:ext cx="3492650" cy="646331"/>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Sentence: That was a great fantasy movie.</a:t>
            </a:r>
            <a:endParaRPr lang="en-US" dirty="0"/>
          </a:p>
        </p:txBody>
      </p:sp>
      <p:graphicFrame>
        <p:nvGraphicFramePr>
          <p:cNvPr id="23" name="Table 9">
            <a:extLst>
              <a:ext uri="{FF2B5EF4-FFF2-40B4-BE49-F238E27FC236}">
                <a16:creationId xmlns:a16="http://schemas.microsoft.com/office/drawing/2014/main" id="{C44A0E20-D0E9-5D56-63D6-3E2681AC23F8}"/>
              </a:ext>
            </a:extLst>
          </p:cNvPr>
          <p:cNvGraphicFramePr>
            <a:graphicFrameLocks noGrp="1"/>
          </p:cNvGraphicFramePr>
          <p:nvPr/>
        </p:nvGraphicFramePr>
        <p:xfrm>
          <a:off x="1342106" y="2853129"/>
          <a:ext cx="1356820" cy="365760"/>
        </p:xfrm>
        <a:graphic>
          <a:graphicData uri="http://schemas.openxmlformats.org/drawingml/2006/table">
            <a:tbl>
              <a:tblPr firstRow="1" bandRow="1">
                <a:tableStyleId>{5C22544A-7EE6-4342-B048-85BDC9FD1C3A}</a:tableStyleId>
              </a:tblPr>
              <a:tblGrid>
                <a:gridCol w="339205">
                  <a:extLst>
                    <a:ext uri="{9D8B030D-6E8A-4147-A177-3AD203B41FA5}">
                      <a16:colId xmlns:a16="http://schemas.microsoft.com/office/drawing/2014/main" val="3534915434"/>
                    </a:ext>
                  </a:extLst>
                </a:gridCol>
                <a:gridCol w="339205">
                  <a:extLst>
                    <a:ext uri="{9D8B030D-6E8A-4147-A177-3AD203B41FA5}">
                      <a16:colId xmlns:a16="http://schemas.microsoft.com/office/drawing/2014/main" val="1238288208"/>
                    </a:ext>
                  </a:extLst>
                </a:gridCol>
                <a:gridCol w="339205">
                  <a:extLst>
                    <a:ext uri="{9D8B030D-6E8A-4147-A177-3AD203B41FA5}">
                      <a16:colId xmlns:a16="http://schemas.microsoft.com/office/drawing/2014/main" val="3224079992"/>
                    </a:ext>
                  </a:extLst>
                </a:gridCol>
                <a:gridCol w="339205">
                  <a:extLst>
                    <a:ext uri="{9D8B030D-6E8A-4147-A177-3AD203B41FA5}">
                      <a16:colId xmlns:a16="http://schemas.microsoft.com/office/drawing/2014/main" val="1834554974"/>
                    </a:ext>
                  </a:extLst>
                </a:gridCol>
              </a:tblGrid>
              <a:tr h="195963">
                <a:tc>
                  <a:txBody>
                    <a:bodyPr/>
                    <a:lstStyle/>
                    <a:p>
                      <a:endParaRPr lang="en-US" dirty="0"/>
                    </a:p>
                  </a:txBody>
                  <a:tcP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rgbClr val="FFC9C6"/>
                    </a:solidFill>
                  </a:tcPr>
                </a:tc>
                <a:tc>
                  <a:txBody>
                    <a:bodyPr/>
                    <a:lstStyle/>
                    <a:p>
                      <a:endParaRPr lang="en-US" dirty="0"/>
                    </a:p>
                  </a:txBody>
                  <a:tcP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rgbClr val="FFC9C6"/>
                    </a:solidFill>
                  </a:tcPr>
                </a:tc>
                <a:tc>
                  <a:txBody>
                    <a:bodyPr/>
                    <a:lstStyle/>
                    <a:p>
                      <a:endParaRPr lang="en-US" dirty="0"/>
                    </a:p>
                  </a:txBody>
                  <a:tcP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rgbClr val="FFC9C6"/>
                    </a:solidFill>
                  </a:tcPr>
                </a:tc>
                <a:tc>
                  <a:txBody>
                    <a:bodyPr/>
                    <a:lstStyle/>
                    <a:p>
                      <a:endParaRPr lang="en-US" dirty="0"/>
                    </a:p>
                  </a:txBody>
                  <a:tcP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rgbClr val="FFC9C6"/>
                    </a:solidFill>
                  </a:tcPr>
                </a:tc>
                <a:extLst>
                  <a:ext uri="{0D108BD9-81ED-4DB2-BD59-A6C34878D82A}">
                    <a16:rowId xmlns:a16="http://schemas.microsoft.com/office/drawing/2014/main" val="378298463"/>
                  </a:ext>
                </a:extLst>
              </a:tr>
            </a:tbl>
          </a:graphicData>
        </a:graphic>
      </p:graphicFrame>
      <mc:AlternateContent xmlns:mc="http://schemas.openxmlformats.org/markup-compatibility/2006">
        <mc:Choice xmlns:a14="http://schemas.microsoft.com/office/drawing/2010/main" Requires="a14">
          <p:sp>
            <p:nvSpPr>
              <p:cNvPr id="34" name="Rectangle 33">
                <a:extLst>
                  <a:ext uri="{FF2B5EF4-FFF2-40B4-BE49-F238E27FC236}">
                    <a16:creationId xmlns:a16="http://schemas.microsoft.com/office/drawing/2014/main" id="{213E6232-F2EE-89ED-D69B-2FC5ADE6B0B2}"/>
                  </a:ext>
                </a:extLst>
              </p:cNvPr>
              <p:cNvSpPr/>
              <p:nvPr/>
            </p:nvSpPr>
            <p:spPr>
              <a:xfrm>
                <a:off x="637632" y="2358828"/>
                <a:ext cx="5559471" cy="400110"/>
              </a:xfrm>
              <a:prstGeom prst="rect">
                <a:avLst/>
              </a:prstGeom>
            </p:spPr>
            <p:txBody>
              <a:bodyPr wrap="none">
                <a:spAutoFit/>
              </a:bodyPr>
              <a:lstStyle/>
              <a:p>
                <a14:m>
                  <m:oMath xmlns:m="http://schemas.openxmlformats.org/officeDocument/2006/math">
                    <m:acc>
                      <m:accPr>
                        <m:chr m:val="̃"/>
                        <m:ctrlPr>
                          <a:rPr lang="en-US" sz="2000" i="1">
                            <a:solidFill>
                              <a:srgbClr val="FF0000"/>
                            </a:solidFill>
                            <a:latin typeface="Cambria Math" panose="02040503050406030204" pitchFamily="18" charset="0"/>
                          </a:rPr>
                        </m:ctrlPr>
                      </m:accPr>
                      <m:e>
                        <m:r>
                          <a:rPr lang="en-US" sz="2000" i="1">
                            <a:solidFill>
                              <a:srgbClr val="FF0000"/>
                            </a:solidFill>
                            <a:latin typeface="Cambria Math" panose="02040503050406030204" pitchFamily="18" charset="0"/>
                          </a:rPr>
                          <m:t>𝑝</m:t>
                        </m:r>
                      </m:e>
                    </m:acc>
                  </m:oMath>
                </a14:m>
                <a:r>
                  <a:rPr lang="en-US" sz="2000" dirty="0"/>
                  <a:t>: optimized for the task + </a:t>
                </a:r>
                <a:r>
                  <a:rPr lang="en-US" sz="2000" dirty="0">
                    <a:solidFill>
                      <a:srgbClr val="7030A0"/>
                    </a:solidFill>
                    <a:latin typeface="Consolas" panose="020B0609020204030204" pitchFamily="49" charset="0"/>
                    <a:cs typeface="Consolas" panose="020B0609020204030204" pitchFamily="49" charset="0"/>
                  </a:rPr>
                  <a:t>project</a:t>
                </a:r>
                <a:r>
                  <a:rPr lang="en-US" sz="2000" dirty="0"/>
                  <a:t> to </a:t>
                </a:r>
                <a:r>
                  <a:rPr lang="en-US" sz="2000" dirty="0">
                    <a:solidFill>
                      <a:srgbClr val="1700FF"/>
                    </a:solidFill>
                  </a:rPr>
                  <a:t>a given text</a:t>
                </a:r>
              </a:p>
            </p:txBody>
          </p:sp>
        </mc:Choice>
        <mc:Fallback>
          <p:sp>
            <p:nvSpPr>
              <p:cNvPr id="34" name="Rectangle 33">
                <a:extLst>
                  <a:ext uri="{FF2B5EF4-FFF2-40B4-BE49-F238E27FC236}">
                    <a16:creationId xmlns:a16="http://schemas.microsoft.com/office/drawing/2014/main" id="{213E6232-F2EE-89ED-D69B-2FC5ADE6B0B2}"/>
                  </a:ext>
                </a:extLst>
              </p:cNvPr>
              <p:cNvSpPr>
                <a:spLocks noRot="1" noChangeAspect="1" noMove="1" noResize="1" noEditPoints="1" noAdjustHandles="1" noChangeArrowheads="1" noChangeShapeType="1" noTextEdit="1"/>
              </p:cNvSpPr>
              <p:nvPr/>
            </p:nvSpPr>
            <p:spPr>
              <a:xfrm>
                <a:off x="637632" y="2358828"/>
                <a:ext cx="5559471" cy="400110"/>
              </a:xfrm>
              <a:prstGeom prst="rect">
                <a:avLst/>
              </a:prstGeom>
              <a:blipFill>
                <a:blip r:embed="rId5"/>
                <a:stretch>
                  <a:fillRect t="-9091" b="-24242"/>
                </a:stretch>
              </a:blipFill>
            </p:spPr>
            <p:txBody>
              <a:bodyPr/>
              <a:lstStyle/>
              <a:p>
                <a:r>
                  <a:rPr lang="en-US">
                    <a:noFill/>
                  </a:rPr>
                  <a:t> </a:t>
                </a:r>
              </a:p>
            </p:txBody>
          </p:sp>
        </mc:Fallback>
      </mc:AlternateContent>
      <p:graphicFrame>
        <p:nvGraphicFramePr>
          <p:cNvPr id="28" name="Table 9">
            <a:extLst>
              <a:ext uri="{FF2B5EF4-FFF2-40B4-BE49-F238E27FC236}">
                <a16:creationId xmlns:a16="http://schemas.microsoft.com/office/drawing/2014/main" id="{55C13DAA-AD7C-E650-34AC-B8CB21DE1D47}"/>
              </a:ext>
            </a:extLst>
          </p:cNvPr>
          <p:cNvGraphicFramePr>
            <a:graphicFrameLocks noGrp="1"/>
          </p:cNvGraphicFramePr>
          <p:nvPr/>
        </p:nvGraphicFramePr>
        <p:xfrm>
          <a:off x="1342106" y="4238210"/>
          <a:ext cx="1356820" cy="365760"/>
        </p:xfrm>
        <a:graphic>
          <a:graphicData uri="http://schemas.openxmlformats.org/drawingml/2006/table">
            <a:tbl>
              <a:tblPr firstRow="1" bandRow="1">
                <a:tableStyleId>{5C22544A-7EE6-4342-B048-85BDC9FD1C3A}</a:tableStyleId>
              </a:tblPr>
              <a:tblGrid>
                <a:gridCol w="339205">
                  <a:extLst>
                    <a:ext uri="{9D8B030D-6E8A-4147-A177-3AD203B41FA5}">
                      <a16:colId xmlns:a16="http://schemas.microsoft.com/office/drawing/2014/main" val="3534915434"/>
                    </a:ext>
                  </a:extLst>
                </a:gridCol>
                <a:gridCol w="339205">
                  <a:extLst>
                    <a:ext uri="{9D8B030D-6E8A-4147-A177-3AD203B41FA5}">
                      <a16:colId xmlns:a16="http://schemas.microsoft.com/office/drawing/2014/main" val="1238288208"/>
                    </a:ext>
                  </a:extLst>
                </a:gridCol>
                <a:gridCol w="339205">
                  <a:extLst>
                    <a:ext uri="{9D8B030D-6E8A-4147-A177-3AD203B41FA5}">
                      <a16:colId xmlns:a16="http://schemas.microsoft.com/office/drawing/2014/main" val="3224079992"/>
                    </a:ext>
                  </a:extLst>
                </a:gridCol>
                <a:gridCol w="339205">
                  <a:extLst>
                    <a:ext uri="{9D8B030D-6E8A-4147-A177-3AD203B41FA5}">
                      <a16:colId xmlns:a16="http://schemas.microsoft.com/office/drawing/2014/main" val="1834554974"/>
                    </a:ext>
                  </a:extLst>
                </a:gridCol>
              </a:tblGrid>
              <a:tr h="195963">
                <a:tc>
                  <a:txBody>
                    <a:bodyPr/>
                    <a:lstStyle/>
                    <a:p>
                      <a:endParaRPr lang="en-US" dirty="0"/>
                    </a:p>
                  </a:txBody>
                  <a:tcPr>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00E600">
                        <a:alpha val="16863"/>
                      </a:srgbClr>
                    </a:solidFill>
                  </a:tcPr>
                </a:tc>
                <a:tc>
                  <a:txBody>
                    <a:bodyPr/>
                    <a:lstStyle/>
                    <a:p>
                      <a:endParaRPr lang="en-US" dirty="0"/>
                    </a:p>
                  </a:txBody>
                  <a:tcPr>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00E600">
                        <a:alpha val="16863"/>
                      </a:srgbClr>
                    </a:solidFill>
                  </a:tcPr>
                </a:tc>
                <a:tc>
                  <a:txBody>
                    <a:bodyPr/>
                    <a:lstStyle/>
                    <a:p>
                      <a:endParaRPr lang="en-US" dirty="0"/>
                    </a:p>
                  </a:txBody>
                  <a:tcPr>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00E600">
                        <a:alpha val="16863"/>
                      </a:srgbClr>
                    </a:solidFill>
                  </a:tcPr>
                </a:tc>
                <a:tc>
                  <a:txBody>
                    <a:bodyPr/>
                    <a:lstStyle/>
                    <a:p>
                      <a:endParaRPr lang="en-US" dirty="0"/>
                    </a:p>
                  </a:txBody>
                  <a:tcPr>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00E600">
                        <a:alpha val="16863"/>
                      </a:srgbClr>
                    </a:solidFill>
                  </a:tcPr>
                </a:tc>
                <a:extLst>
                  <a:ext uri="{0D108BD9-81ED-4DB2-BD59-A6C34878D82A}">
                    <a16:rowId xmlns:a16="http://schemas.microsoft.com/office/drawing/2014/main" val="378298463"/>
                  </a:ext>
                </a:extLst>
              </a:tr>
            </a:tbl>
          </a:graphicData>
        </a:graphic>
      </p:graphicFrame>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494DCBBD-6B23-E556-D6AE-E73C9EE9C7EB}"/>
                  </a:ext>
                </a:extLst>
              </p:cNvPr>
              <p:cNvSpPr/>
              <p:nvPr/>
            </p:nvSpPr>
            <p:spPr>
              <a:xfrm>
                <a:off x="637632" y="3742455"/>
                <a:ext cx="2882777" cy="400110"/>
              </a:xfrm>
              <a:prstGeom prst="rect">
                <a:avLst/>
              </a:prstGeom>
            </p:spPr>
            <p:txBody>
              <a:bodyPr wrap="none">
                <a:spAutoFit/>
              </a:bodyPr>
              <a:lstStyle/>
              <a:p>
                <a14:m>
                  <m:oMath xmlns:m="http://schemas.openxmlformats.org/officeDocument/2006/math">
                    <m:sSup>
                      <m:sSupPr>
                        <m:ctrlPr>
                          <a:rPr lang="en-US" sz="2000" i="1" smtClean="0">
                            <a:solidFill>
                              <a:srgbClr val="5C953F"/>
                            </a:solidFill>
                            <a:latin typeface="Cambria Math" panose="02040503050406030204" pitchFamily="18" charset="0"/>
                          </a:rPr>
                        </m:ctrlPr>
                      </m:sSupPr>
                      <m:e>
                        <m:r>
                          <a:rPr lang="en-US" sz="2000" i="1">
                            <a:solidFill>
                              <a:srgbClr val="5C953F"/>
                            </a:solidFill>
                            <a:latin typeface="Cambria Math" panose="02040503050406030204" pitchFamily="18" charset="0"/>
                          </a:rPr>
                          <m:t>𝑝</m:t>
                        </m:r>
                      </m:e>
                      <m:sup>
                        <m:r>
                          <a:rPr lang="en-US" sz="2000">
                            <a:solidFill>
                              <a:srgbClr val="5C953F"/>
                            </a:solidFill>
                            <a:latin typeface="Cambria Math" panose="02040503050406030204" pitchFamily="18" charset="0"/>
                          </a:rPr>
                          <m:t>∗</m:t>
                        </m:r>
                      </m:sup>
                    </m:sSup>
                  </m:oMath>
                </a14:m>
                <a:r>
                  <a:rPr lang="en-US" sz="2000" dirty="0"/>
                  <a:t>: optimized for the task</a:t>
                </a:r>
              </a:p>
            </p:txBody>
          </p:sp>
        </mc:Choice>
        <mc:Fallback xmlns="">
          <p:sp>
            <p:nvSpPr>
              <p:cNvPr id="29" name="Rectangle 28">
                <a:extLst>
                  <a:ext uri="{FF2B5EF4-FFF2-40B4-BE49-F238E27FC236}">
                    <a16:creationId xmlns:a16="http://schemas.microsoft.com/office/drawing/2014/main" id="{494DCBBD-6B23-E556-D6AE-E73C9EE9C7EB}"/>
                  </a:ext>
                </a:extLst>
              </p:cNvPr>
              <p:cNvSpPr>
                <a:spLocks noRot="1" noChangeAspect="1" noMove="1" noResize="1" noEditPoints="1" noAdjustHandles="1" noChangeArrowheads="1" noChangeShapeType="1" noTextEdit="1"/>
              </p:cNvSpPr>
              <p:nvPr/>
            </p:nvSpPr>
            <p:spPr>
              <a:xfrm>
                <a:off x="637632" y="3742455"/>
                <a:ext cx="2882777" cy="400110"/>
              </a:xfrm>
              <a:prstGeom prst="rect">
                <a:avLst/>
              </a:prstGeom>
              <a:blipFill>
                <a:blip r:embed="rId6"/>
                <a:stretch>
                  <a:fillRect t="-9091" r="-1322" b="-24242"/>
                </a:stretch>
              </a:blipFill>
            </p:spPr>
            <p:txBody>
              <a:bodyPr/>
              <a:lstStyle/>
              <a:p>
                <a:r>
                  <a:rPr lang="en-US">
                    <a:noFill/>
                  </a:rPr>
                  <a:t> </a:t>
                </a:r>
              </a:p>
            </p:txBody>
          </p:sp>
        </mc:Fallback>
      </mc:AlternateContent>
      <p:sp>
        <p:nvSpPr>
          <p:cNvPr id="31" name="Rectangle 30">
            <a:extLst>
              <a:ext uri="{FF2B5EF4-FFF2-40B4-BE49-F238E27FC236}">
                <a16:creationId xmlns:a16="http://schemas.microsoft.com/office/drawing/2014/main" id="{0761BEDE-A991-084D-A9B8-5FF6C9094DCB}"/>
              </a:ext>
            </a:extLst>
          </p:cNvPr>
          <p:cNvSpPr/>
          <p:nvPr/>
        </p:nvSpPr>
        <p:spPr>
          <a:xfrm>
            <a:off x="6616853" y="1000397"/>
            <a:ext cx="4540121" cy="923330"/>
          </a:xfrm>
          <a:prstGeom prst="rect">
            <a:avLst/>
          </a:prstGeom>
          <a:solidFill>
            <a:schemeClr val="tx2">
              <a:lumMod val="20000"/>
              <a:lumOff val="80000"/>
            </a:schemeClr>
          </a:solidFill>
        </p:spPr>
        <p:txBody>
          <a:bodyPr wrap="square">
            <a:spAutoFit/>
          </a:bodyPr>
          <a:lstStyle/>
          <a:p>
            <a:r>
              <a:rPr lang="en-US" dirty="0">
                <a:solidFill>
                  <a:srgbClr val="1700FF"/>
                </a:solidFill>
                <a:latin typeface="Consolas" panose="020B0609020204030204" pitchFamily="49" charset="0"/>
                <a:cs typeface="Consolas" panose="020B0609020204030204" pitchFamily="49" charset="0"/>
              </a:rPr>
              <a:t>Write down the conclusion you can reach by combining the given </a:t>
            </a:r>
            <a:br>
              <a:rPr lang="en-US" dirty="0">
                <a:solidFill>
                  <a:srgbClr val="1700FF"/>
                </a:solidFill>
                <a:latin typeface="Consolas" panose="020B0609020204030204" pitchFamily="49" charset="0"/>
                <a:cs typeface="Consolas" panose="020B0609020204030204" pitchFamily="49" charset="0"/>
              </a:rPr>
            </a:br>
            <a:r>
              <a:rPr lang="en-US" dirty="0">
                <a:solidFill>
                  <a:srgbClr val="1700FF"/>
                </a:solidFill>
                <a:latin typeface="Consolas" panose="020B0609020204030204" pitchFamily="49" charset="0"/>
                <a:cs typeface="Consolas" panose="020B0609020204030204" pitchFamily="49" charset="0"/>
              </a:rPr>
              <a:t>Fact 1 and Fact 2.</a:t>
            </a:r>
          </a:p>
        </p:txBody>
      </p:sp>
      <p:cxnSp>
        <p:nvCxnSpPr>
          <p:cNvPr id="33" name="Curved Connector 32">
            <a:extLst>
              <a:ext uri="{FF2B5EF4-FFF2-40B4-BE49-F238E27FC236}">
                <a16:creationId xmlns:a16="http://schemas.microsoft.com/office/drawing/2014/main" id="{E699A31E-0FB6-AC3F-A5B3-EF86AA5FED48}"/>
              </a:ext>
            </a:extLst>
          </p:cNvPr>
          <p:cNvCxnSpPr>
            <a:cxnSpLocks/>
            <a:endCxn id="31" idx="1"/>
          </p:cNvCxnSpPr>
          <p:nvPr/>
        </p:nvCxnSpPr>
        <p:spPr>
          <a:xfrm rot="5400000" flipH="1" flipV="1">
            <a:off x="5751328" y="1516917"/>
            <a:ext cx="920379" cy="810671"/>
          </a:xfrm>
          <a:prstGeom prst="curvedConnector2">
            <a:avLst/>
          </a:prstGeom>
          <a:ln w="28575">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304E38C8-89FA-7238-EAFD-7A8F644022AF}"/>
              </a:ext>
            </a:extLst>
          </p:cNvPr>
          <p:cNvSpPr/>
          <p:nvPr/>
        </p:nvSpPr>
        <p:spPr>
          <a:xfrm>
            <a:off x="7350666" y="631065"/>
            <a:ext cx="3071675" cy="369332"/>
          </a:xfrm>
          <a:prstGeom prst="rect">
            <a:avLst/>
          </a:prstGeom>
        </p:spPr>
        <p:txBody>
          <a:bodyPr wrap="none">
            <a:spAutoFit/>
          </a:bodyPr>
          <a:lstStyle/>
          <a:p>
            <a:r>
              <a:rPr lang="en-US" b="1" dirty="0"/>
              <a:t>      definition of another task:</a:t>
            </a:r>
          </a:p>
        </p:txBody>
      </p:sp>
    </p:spTree>
    <p:extLst>
      <p:ext uri="{BB962C8B-B14F-4D97-AF65-F5344CB8AC3E}">
        <p14:creationId xmlns:p14="http://schemas.microsoft.com/office/powerpoint/2010/main" val="248385184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10" presetClass="entr" presetSubtype="0" fill="hold"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1" grpId="0" animBg="1"/>
      <p:bldP spid="3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3ACE77-3070-9843-BCBE-A609E9C809D1}"/>
              </a:ext>
            </a:extLst>
          </p:cNvPr>
          <p:cNvSpPr>
            <a:spLocks noGrp="1"/>
          </p:cNvSpPr>
          <p:nvPr>
            <p:ph type="sldNum" sz="quarter" idx="10"/>
          </p:nvPr>
        </p:nvSpPr>
        <p:spPr/>
        <p:txBody>
          <a:bodyPr/>
          <a:lstStyle/>
          <a:p>
            <a:pPr>
              <a:defRPr/>
            </a:pPr>
            <a:fld id="{37E6B2A9-E175-7F40-B993-EC9D598FC2D7}" type="slidenum">
              <a:rPr lang="en-US" smtClean="0"/>
              <a:pPr>
                <a:defRPr/>
              </a:pPr>
              <a:t>13</a:t>
            </a:fld>
            <a:endParaRPr lang="en-US" dirty="0"/>
          </a:p>
        </p:txBody>
      </p:sp>
      <p:sp>
        <p:nvSpPr>
          <p:cNvPr id="15" name="Rounded Rectangle 14">
            <a:extLst>
              <a:ext uri="{FF2B5EF4-FFF2-40B4-BE49-F238E27FC236}">
                <a16:creationId xmlns:a16="http://schemas.microsoft.com/office/drawing/2014/main" id="{2247F3FA-9E8B-8AFC-4BBC-3D01E7BE8819}"/>
              </a:ext>
            </a:extLst>
          </p:cNvPr>
          <p:cNvSpPr/>
          <p:nvPr/>
        </p:nvSpPr>
        <p:spPr>
          <a:xfrm>
            <a:off x="5178255" y="5084183"/>
            <a:ext cx="2017986" cy="1114097"/>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4800" dirty="0"/>
              <a:t>LM</a:t>
            </a:r>
          </a:p>
        </p:txBody>
      </p:sp>
      <p:sp>
        <p:nvSpPr>
          <p:cNvPr id="17" name="Rectangle 16">
            <a:extLst>
              <a:ext uri="{FF2B5EF4-FFF2-40B4-BE49-F238E27FC236}">
                <a16:creationId xmlns:a16="http://schemas.microsoft.com/office/drawing/2014/main" id="{4BC5FF02-F4DE-B5F4-AE23-077FA997485D}"/>
              </a:ext>
            </a:extLst>
          </p:cNvPr>
          <p:cNvSpPr/>
          <p:nvPr/>
        </p:nvSpPr>
        <p:spPr>
          <a:xfrm>
            <a:off x="8121041" y="5427379"/>
            <a:ext cx="2768624" cy="369332"/>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positive</a:t>
            </a:r>
          </a:p>
        </p:txBody>
      </p:sp>
      <p:cxnSp>
        <p:nvCxnSpPr>
          <p:cNvPr id="18" name="Straight Arrow Connector 17">
            <a:extLst>
              <a:ext uri="{FF2B5EF4-FFF2-40B4-BE49-F238E27FC236}">
                <a16:creationId xmlns:a16="http://schemas.microsoft.com/office/drawing/2014/main" id="{163B9434-39E2-9C18-9DD1-65530E071172}"/>
              </a:ext>
            </a:extLst>
          </p:cNvPr>
          <p:cNvCxnSpPr>
            <a:cxnSpLocks/>
          </p:cNvCxnSpPr>
          <p:nvPr/>
        </p:nvCxnSpPr>
        <p:spPr>
          <a:xfrm>
            <a:off x="4283825" y="5641231"/>
            <a:ext cx="894430" cy="1"/>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19" name="Straight Arrow Connector 18">
            <a:extLst>
              <a:ext uri="{FF2B5EF4-FFF2-40B4-BE49-F238E27FC236}">
                <a16:creationId xmlns:a16="http://schemas.microsoft.com/office/drawing/2014/main" id="{7385538B-49CB-B02D-E23B-472C759D7987}"/>
              </a:ext>
            </a:extLst>
          </p:cNvPr>
          <p:cNvCxnSpPr>
            <a:cxnSpLocks/>
          </p:cNvCxnSpPr>
          <p:nvPr/>
        </p:nvCxnSpPr>
        <p:spPr>
          <a:xfrm>
            <a:off x="7196738" y="5641231"/>
            <a:ext cx="76725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pic>
        <p:nvPicPr>
          <p:cNvPr id="21" name="Graphic 20" descr="Badge Follow with solid fill">
            <a:extLst>
              <a:ext uri="{FF2B5EF4-FFF2-40B4-BE49-F238E27FC236}">
                <a16:creationId xmlns:a16="http://schemas.microsoft.com/office/drawing/2014/main" id="{2AEB3BD3-6477-1F69-FC81-F993B08B82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93305" y="4885071"/>
            <a:ext cx="457200" cy="457200"/>
          </a:xfrm>
          <a:prstGeom prst="rect">
            <a:avLst/>
          </a:prstGeom>
        </p:spPr>
      </p:pic>
      <p:sp>
        <p:nvSpPr>
          <p:cNvPr id="22" name="Rectangle 21">
            <a:extLst>
              <a:ext uri="{FF2B5EF4-FFF2-40B4-BE49-F238E27FC236}">
                <a16:creationId xmlns:a16="http://schemas.microsoft.com/office/drawing/2014/main" id="{BC4D4BD0-F966-2571-2534-AF16AAEEEB69}"/>
              </a:ext>
            </a:extLst>
          </p:cNvPr>
          <p:cNvSpPr/>
          <p:nvPr/>
        </p:nvSpPr>
        <p:spPr>
          <a:xfrm>
            <a:off x="442143" y="5344766"/>
            <a:ext cx="3492650" cy="646331"/>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Sentence: That was a great fantasy movie.</a:t>
            </a:r>
            <a:endParaRPr lang="en-US" dirty="0"/>
          </a:p>
        </p:txBody>
      </p:sp>
      <p:graphicFrame>
        <p:nvGraphicFramePr>
          <p:cNvPr id="25" name="Table 9">
            <a:extLst>
              <a:ext uri="{FF2B5EF4-FFF2-40B4-BE49-F238E27FC236}">
                <a16:creationId xmlns:a16="http://schemas.microsoft.com/office/drawing/2014/main" id="{5BF48A11-3506-CB44-F9B1-ECFC3CE311FE}"/>
              </a:ext>
            </a:extLst>
          </p:cNvPr>
          <p:cNvGraphicFramePr>
            <a:graphicFrameLocks noGrp="1"/>
          </p:cNvGraphicFramePr>
          <p:nvPr/>
        </p:nvGraphicFramePr>
        <p:xfrm>
          <a:off x="1342106" y="4238210"/>
          <a:ext cx="1356820" cy="365760"/>
        </p:xfrm>
        <a:graphic>
          <a:graphicData uri="http://schemas.openxmlformats.org/drawingml/2006/table">
            <a:tbl>
              <a:tblPr firstRow="1" bandRow="1">
                <a:tableStyleId>{5C22544A-7EE6-4342-B048-85BDC9FD1C3A}</a:tableStyleId>
              </a:tblPr>
              <a:tblGrid>
                <a:gridCol w="339205">
                  <a:extLst>
                    <a:ext uri="{9D8B030D-6E8A-4147-A177-3AD203B41FA5}">
                      <a16:colId xmlns:a16="http://schemas.microsoft.com/office/drawing/2014/main" val="3534915434"/>
                    </a:ext>
                  </a:extLst>
                </a:gridCol>
                <a:gridCol w="339205">
                  <a:extLst>
                    <a:ext uri="{9D8B030D-6E8A-4147-A177-3AD203B41FA5}">
                      <a16:colId xmlns:a16="http://schemas.microsoft.com/office/drawing/2014/main" val="1238288208"/>
                    </a:ext>
                  </a:extLst>
                </a:gridCol>
                <a:gridCol w="339205">
                  <a:extLst>
                    <a:ext uri="{9D8B030D-6E8A-4147-A177-3AD203B41FA5}">
                      <a16:colId xmlns:a16="http://schemas.microsoft.com/office/drawing/2014/main" val="3224079992"/>
                    </a:ext>
                  </a:extLst>
                </a:gridCol>
                <a:gridCol w="339205">
                  <a:extLst>
                    <a:ext uri="{9D8B030D-6E8A-4147-A177-3AD203B41FA5}">
                      <a16:colId xmlns:a16="http://schemas.microsoft.com/office/drawing/2014/main" val="1834554974"/>
                    </a:ext>
                  </a:extLst>
                </a:gridCol>
              </a:tblGrid>
              <a:tr h="195963">
                <a:tc>
                  <a:txBody>
                    <a:bodyPr/>
                    <a:lstStyle/>
                    <a:p>
                      <a:endParaRPr lang="en-US" dirty="0"/>
                    </a:p>
                  </a:txBody>
                  <a:tcPr>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00E600">
                        <a:alpha val="16863"/>
                      </a:srgbClr>
                    </a:solidFill>
                  </a:tcPr>
                </a:tc>
                <a:tc>
                  <a:txBody>
                    <a:bodyPr/>
                    <a:lstStyle/>
                    <a:p>
                      <a:endParaRPr lang="en-US" dirty="0"/>
                    </a:p>
                  </a:txBody>
                  <a:tcPr>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00E600">
                        <a:alpha val="16863"/>
                      </a:srgbClr>
                    </a:solidFill>
                  </a:tcPr>
                </a:tc>
                <a:tc>
                  <a:txBody>
                    <a:bodyPr/>
                    <a:lstStyle/>
                    <a:p>
                      <a:endParaRPr lang="en-US" dirty="0"/>
                    </a:p>
                  </a:txBody>
                  <a:tcPr>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00E600">
                        <a:alpha val="16863"/>
                      </a:srgbClr>
                    </a:solidFill>
                  </a:tcPr>
                </a:tc>
                <a:tc>
                  <a:txBody>
                    <a:bodyPr/>
                    <a:lstStyle/>
                    <a:p>
                      <a:endParaRPr lang="en-US" dirty="0"/>
                    </a:p>
                  </a:txBody>
                  <a:tcPr>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00E600">
                        <a:alpha val="16863"/>
                      </a:srgbClr>
                    </a:solidFill>
                  </a:tcPr>
                </a:tc>
                <a:extLst>
                  <a:ext uri="{0D108BD9-81ED-4DB2-BD59-A6C34878D82A}">
                    <a16:rowId xmlns:a16="http://schemas.microsoft.com/office/drawing/2014/main" val="378298463"/>
                  </a:ext>
                </a:extLst>
              </a:tr>
            </a:tbl>
          </a:graphicData>
        </a:graphic>
      </p:graphicFrame>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02351C86-DC6D-92D6-9304-376DE234A384}"/>
                  </a:ext>
                </a:extLst>
              </p:cNvPr>
              <p:cNvSpPr/>
              <p:nvPr/>
            </p:nvSpPr>
            <p:spPr>
              <a:xfrm>
                <a:off x="637632" y="3742455"/>
                <a:ext cx="2882777" cy="400110"/>
              </a:xfrm>
              <a:prstGeom prst="rect">
                <a:avLst/>
              </a:prstGeom>
            </p:spPr>
            <p:txBody>
              <a:bodyPr wrap="none">
                <a:spAutoFit/>
              </a:bodyPr>
              <a:lstStyle/>
              <a:p>
                <a14:m>
                  <m:oMath xmlns:m="http://schemas.openxmlformats.org/officeDocument/2006/math">
                    <m:sSup>
                      <m:sSupPr>
                        <m:ctrlPr>
                          <a:rPr lang="en-US" sz="2000" i="1" smtClean="0">
                            <a:solidFill>
                              <a:srgbClr val="5C953F"/>
                            </a:solidFill>
                            <a:latin typeface="Cambria Math" panose="02040503050406030204" pitchFamily="18" charset="0"/>
                          </a:rPr>
                        </m:ctrlPr>
                      </m:sSupPr>
                      <m:e>
                        <m:r>
                          <a:rPr lang="en-US" sz="2000" i="1">
                            <a:solidFill>
                              <a:srgbClr val="5C953F"/>
                            </a:solidFill>
                            <a:latin typeface="Cambria Math" panose="02040503050406030204" pitchFamily="18" charset="0"/>
                          </a:rPr>
                          <m:t>𝑝</m:t>
                        </m:r>
                      </m:e>
                      <m:sup>
                        <m:r>
                          <a:rPr lang="en-US" sz="2000">
                            <a:solidFill>
                              <a:srgbClr val="5C953F"/>
                            </a:solidFill>
                            <a:latin typeface="Cambria Math" panose="02040503050406030204" pitchFamily="18" charset="0"/>
                          </a:rPr>
                          <m:t>∗</m:t>
                        </m:r>
                      </m:sup>
                    </m:sSup>
                  </m:oMath>
                </a14:m>
                <a:r>
                  <a:rPr lang="en-US" sz="2000" dirty="0"/>
                  <a:t>: optimized for the task</a:t>
                </a:r>
              </a:p>
            </p:txBody>
          </p:sp>
        </mc:Choice>
        <mc:Fallback xmlns="">
          <p:sp>
            <p:nvSpPr>
              <p:cNvPr id="3" name="Rectangle 2">
                <a:extLst>
                  <a:ext uri="{FF2B5EF4-FFF2-40B4-BE49-F238E27FC236}">
                    <a16:creationId xmlns:a16="http://schemas.microsoft.com/office/drawing/2014/main" id="{02351C86-DC6D-92D6-9304-376DE234A384}"/>
                  </a:ext>
                </a:extLst>
              </p:cNvPr>
              <p:cNvSpPr>
                <a:spLocks noRot="1" noChangeAspect="1" noMove="1" noResize="1" noEditPoints="1" noAdjustHandles="1" noChangeArrowheads="1" noChangeShapeType="1" noTextEdit="1"/>
              </p:cNvSpPr>
              <p:nvPr/>
            </p:nvSpPr>
            <p:spPr>
              <a:xfrm>
                <a:off x="637632" y="3742455"/>
                <a:ext cx="2882777" cy="400110"/>
              </a:xfrm>
              <a:prstGeom prst="rect">
                <a:avLst/>
              </a:prstGeom>
              <a:blipFill>
                <a:blip r:embed="rId5"/>
                <a:stretch>
                  <a:fillRect t="-9091" r="-1322" b="-24242"/>
                </a:stretch>
              </a:blipFill>
            </p:spPr>
            <p:txBody>
              <a:bodyPr/>
              <a:lstStyle/>
              <a:p>
                <a:r>
                  <a:rPr lang="en-US">
                    <a:noFill/>
                  </a:rPr>
                  <a:t> </a:t>
                </a:r>
              </a:p>
            </p:txBody>
          </p:sp>
        </mc:Fallback>
      </mc:AlternateContent>
      <p:graphicFrame>
        <p:nvGraphicFramePr>
          <p:cNvPr id="23" name="Table 9">
            <a:extLst>
              <a:ext uri="{FF2B5EF4-FFF2-40B4-BE49-F238E27FC236}">
                <a16:creationId xmlns:a16="http://schemas.microsoft.com/office/drawing/2014/main" id="{C44A0E20-D0E9-5D56-63D6-3E2681AC23F8}"/>
              </a:ext>
            </a:extLst>
          </p:cNvPr>
          <p:cNvGraphicFramePr>
            <a:graphicFrameLocks noGrp="1"/>
          </p:cNvGraphicFramePr>
          <p:nvPr/>
        </p:nvGraphicFramePr>
        <p:xfrm>
          <a:off x="1342106" y="2853129"/>
          <a:ext cx="1356820" cy="365760"/>
        </p:xfrm>
        <a:graphic>
          <a:graphicData uri="http://schemas.openxmlformats.org/drawingml/2006/table">
            <a:tbl>
              <a:tblPr firstRow="1" bandRow="1">
                <a:tableStyleId>{5C22544A-7EE6-4342-B048-85BDC9FD1C3A}</a:tableStyleId>
              </a:tblPr>
              <a:tblGrid>
                <a:gridCol w="339205">
                  <a:extLst>
                    <a:ext uri="{9D8B030D-6E8A-4147-A177-3AD203B41FA5}">
                      <a16:colId xmlns:a16="http://schemas.microsoft.com/office/drawing/2014/main" val="3534915434"/>
                    </a:ext>
                  </a:extLst>
                </a:gridCol>
                <a:gridCol w="339205">
                  <a:extLst>
                    <a:ext uri="{9D8B030D-6E8A-4147-A177-3AD203B41FA5}">
                      <a16:colId xmlns:a16="http://schemas.microsoft.com/office/drawing/2014/main" val="1238288208"/>
                    </a:ext>
                  </a:extLst>
                </a:gridCol>
                <a:gridCol w="339205">
                  <a:extLst>
                    <a:ext uri="{9D8B030D-6E8A-4147-A177-3AD203B41FA5}">
                      <a16:colId xmlns:a16="http://schemas.microsoft.com/office/drawing/2014/main" val="3224079992"/>
                    </a:ext>
                  </a:extLst>
                </a:gridCol>
                <a:gridCol w="339205">
                  <a:extLst>
                    <a:ext uri="{9D8B030D-6E8A-4147-A177-3AD203B41FA5}">
                      <a16:colId xmlns:a16="http://schemas.microsoft.com/office/drawing/2014/main" val="1834554974"/>
                    </a:ext>
                  </a:extLst>
                </a:gridCol>
              </a:tblGrid>
              <a:tr h="195963">
                <a:tc>
                  <a:txBody>
                    <a:bodyPr/>
                    <a:lstStyle/>
                    <a:p>
                      <a:endParaRPr lang="en-US" dirty="0"/>
                    </a:p>
                  </a:txBody>
                  <a:tcP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rgbClr val="FFC9C6"/>
                    </a:solidFill>
                  </a:tcPr>
                </a:tc>
                <a:tc>
                  <a:txBody>
                    <a:bodyPr/>
                    <a:lstStyle/>
                    <a:p>
                      <a:endParaRPr lang="en-US" dirty="0"/>
                    </a:p>
                  </a:txBody>
                  <a:tcP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rgbClr val="FFC9C6"/>
                    </a:solidFill>
                  </a:tcPr>
                </a:tc>
                <a:tc>
                  <a:txBody>
                    <a:bodyPr/>
                    <a:lstStyle/>
                    <a:p>
                      <a:endParaRPr lang="en-US" dirty="0"/>
                    </a:p>
                  </a:txBody>
                  <a:tcP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rgbClr val="FFC9C6"/>
                    </a:solidFill>
                  </a:tcPr>
                </a:tc>
                <a:tc>
                  <a:txBody>
                    <a:bodyPr/>
                    <a:lstStyle/>
                    <a:p>
                      <a:endParaRPr lang="en-US" dirty="0"/>
                    </a:p>
                  </a:txBody>
                  <a:tcP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rgbClr val="FFC9C6"/>
                    </a:solidFill>
                  </a:tcPr>
                </a:tc>
                <a:extLst>
                  <a:ext uri="{0D108BD9-81ED-4DB2-BD59-A6C34878D82A}">
                    <a16:rowId xmlns:a16="http://schemas.microsoft.com/office/drawing/2014/main" val="378298463"/>
                  </a:ext>
                </a:extLst>
              </a:tr>
            </a:tbl>
          </a:graphicData>
        </a:graphic>
      </p:graphicFrame>
      <mc:AlternateContent xmlns:mc="http://schemas.openxmlformats.org/markup-compatibility/2006">
        <mc:Choice xmlns:a14="http://schemas.microsoft.com/office/drawing/2010/main" Requires="a14">
          <p:sp>
            <p:nvSpPr>
              <p:cNvPr id="34" name="Rectangle 33">
                <a:extLst>
                  <a:ext uri="{FF2B5EF4-FFF2-40B4-BE49-F238E27FC236}">
                    <a16:creationId xmlns:a16="http://schemas.microsoft.com/office/drawing/2014/main" id="{213E6232-F2EE-89ED-D69B-2FC5ADE6B0B2}"/>
                  </a:ext>
                </a:extLst>
              </p:cNvPr>
              <p:cNvSpPr/>
              <p:nvPr/>
            </p:nvSpPr>
            <p:spPr>
              <a:xfrm>
                <a:off x="637632" y="2358828"/>
                <a:ext cx="5654048" cy="400110"/>
              </a:xfrm>
              <a:prstGeom prst="rect">
                <a:avLst/>
              </a:prstGeom>
            </p:spPr>
            <p:txBody>
              <a:bodyPr wrap="none">
                <a:spAutoFit/>
              </a:bodyPr>
              <a:lstStyle/>
              <a:p>
                <a14:m>
                  <m:oMath xmlns:m="http://schemas.openxmlformats.org/officeDocument/2006/math">
                    <m:acc>
                      <m:accPr>
                        <m:chr m:val="̃"/>
                        <m:ctrlPr>
                          <a:rPr lang="en-US" sz="2000" i="1">
                            <a:solidFill>
                              <a:srgbClr val="FF0000"/>
                            </a:solidFill>
                            <a:latin typeface="Cambria Math" panose="02040503050406030204" pitchFamily="18" charset="0"/>
                          </a:rPr>
                        </m:ctrlPr>
                      </m:accPr>
                      <m:e>
                        <m:r>
                          <a:rPr lang="en-US" sz="2000" i="1">
                            <a:solidFill>
                              <a:srgbClr val="FF0000"/>
                            </a:solidFill>
                            <a:latin typeface="Cambria Math" panose="02040503050406030204" pitchFamily="18" charset="0"/>
                          </a:rPr>
                          <m:t>𝑝</m:t>
                        </m:r>
                      </m:e>
                    </m:acc>
                  </m:oMath>
                </a14:m>
                <a:r>
                  <a:rPr lang="en-US" sz="2000" dirty="0"/>
                  <a:t>: optimized for the task + </a:t>
                </a:r>
                <a:r>
                  <a:rPr lang="en-US" sz="2000" dirty="0">
                    <a:solidFill>
                      <a:srgbClr val="7030A0"/>
                    </a:solidFill>
                    <a:latin typeface="Consolas" panose="020B0609020204030204" pitchFamily="49" charset="0"/>
                    <a:cs typeface="Consolas" panose="020B0609020204030204" pitchFamily="49" charset="0"/>
                  </a:rPr>
                  <a:t>project</a:t>
                </a:r>
                <a:r>
                  <a:rPr lang="en-US" sz="2000" dirty="0"/>
                  <a:t> to </a:t>
                </a:r>
                <a:r>
                  <a:rPr lang="en-US" sz="2000" dirty="0">
                    <a:solidFill>
                      <a:srgbClr val="1700FF"/>
                    </a:solidFill>
                  </a:rPr>
                  <a:t>a given text</a:t>
                </a:r>
              </a:p>
            </p:txBody>
          </p:sp>
        </mc:Choice>
        <mc:Fallback>
          <p:sp>
            <p:nvSpPr>
              <p:cNvPr id="34" name="Rectangle 33">
                <a:extLst>
                  <a:ext uri="{FF2B5EF4-FFF2-40B4-BE49-F238E27FC236}">
                    <a16:creationId xmlns:a16="http://schemas.microsoft.com/office/drawing/2014/main" id="{213E6232-F2EE-89ED-D69B-2FC5ADE6B0B2}"/>
                  </a:ext>
                </a:extLst>
              </p:cNvPr>
              <p:cNvSpPr>
                <a:spLocks noRot="1" noChangeAspect="1" noMove="1" noResize="1" noEditPoints="1" noAdjustHandles="1" noChangeArrowheads="1" noChangeShapeType="1" noTextEdit="1"/>
              </p:cNvSpPr>
              <p:nvPr/>
            </p:nvSpPr>
            <p:spPr>
              <a:xfrm>
                <a:off x="637632" y="2358828"/>
                <a:ext cx="5654048" cy="400110"/>
              </a:xfrm>
              <a:prstGeom prst="rect">
                <a:avLst/>
              </a:prstGeom>
              <a:blipFill>
                <a:blip r:embed="rId6"/>
                <a:stretch>
                  <a:fillRect t="-9091" b="-24242"/>
                </a:stretch>
              </a:blipFill>
            </p:spPr>
            <p:txBody>
              <a:bodyPr/>
              <a:lstStyle/>
              <a:p>
                <a:r>
                  <a:rPr lang="en-US">
                    <a:noFill/>
                  </a:rPr>
                  <a:t> </a:t>
                </a:r>
              </a:p>
            </p:txBody>
          </p:sp>
        </mc:Fallback>
      </mc:AlternateContent>
      <p:sp>
        <p:nvSpPr>
          <p:cNvPr id="49" name="Rectangle 48">
            <a:extLst>
              <a:ext uri="{FF2B5EF4-FFF2-40B4-BE49-F238E27FC236}">
                <a16:creationId xmlns:a16="http://schemas.microsoft.com/office/drawing/2014/main" id="{D9EA829A-992B-5C84-70BA-6D9CA8E9CE0D}"/>
              </a:ext>
            </a:extLst>
          </p:cNvPr>
          <p:cNvSpPr/>
          <p:nvPr/>
        </p:nvSpPr>
        <p:spPr>
          <a:xfrm>
            <a:off x="6652712" y="3140757"/>
            <a:ext cx="4540121" cy="923330"/>
          </a:xfrm>
          <a:prstGeom prst="rect">
            <a:avLst/>
          </a:prstGeom>
          <a:solidFill>
            <a:schemeClr val="tx2">
              <a:lumMod val="20000"/>
              <a:lumOff val="80000"/>
            </a:schemeClr>
          </a:solidFill>
        </p:spPr>
        <p:txBody>
          <a:bodyPr wrap="square">
            <a:spAutoFit/>
          </a:bodyPr>
          <a:lstStyle/>
          <a:p>
            <a:r>
              <a:rPr lang="en-US" dirty="0">
                <a:solidFill>
                  <a:srgbClr val="1700FF"/>
                </a:solidFill>
                <a:latin typeface="Consolas" panose="020B0609020204030204" pitchFamily="49" charset="0"/>
                <a:cs typeface="Consolas" panose="020B0609020204030204" pitchFamily="49" charset="0"/>
              </a:rPr>
              <a:t>int clamp(int </a:t>
            </a:r>
            <a:r>
              <a:rPr lang="en-US" dirty="0" err="1">
                <a:solidFill>
                  <a:srgbClr val="1700FF"/>
                </a:solidFill>
                <a:latin typeface="Consolas" panose="020B0609020204030204" pitchFamily="49" charset="0"/>
                <a:cs typeface="Consolas" panose="020B0609020204030204" pitchFamily="49" charset="0"/>
              </a:rPr>
              <a:t>val</a:t>
            </a:r>
            <a:r>
              <a:rPr lang="en-US" dirty="0">
                <a:solidFill>
                  <a:srgbClr val="1700FF"/>
                </a:solidFill>
                <a:latin typeface="Consolas" panose="020B0609020204030204" pitchFamily="49" charset="0"/>
                <a:cs typeface="Consolas" panose="020B0609020204030204" pitchFamily="49" charset="0"/>
              </a:rPr>
              <a:t>, int </a:t>
            </a:r>
            <a:r>
              <a:rPr lang="en-US" dirty="0" err="1">
                <a:solidFill>
                  <a:srgbClr val="1700FF"/>
                </a:solidFill>
                <a:latin typeface="Consolas" panose="020B0609020204030204" pitchFamily="49" charset="0"/>
                <a:cs typeface="Consolas" panose="020B0609020204030204" pitchFamily="49" charset="0"/>
              </a:rPr>
              <a:t>min_val</a:t>
            </a:r>
            <a:r>
              <a:rPr lang="en-US" dirty="0">
                <a:solidFill>
                  <a:srgbClr val="1700FF"/>
                </a:solidFill>
                <a:latin typeface="Consolas" panose="020B0609020204030204" pitchFamily="49" charset="0"/>
                <a:cs typeface="Consolas" panose="020B0609020204030204" pitchFamily="49" charset="0"/>
              </a:rPr>
              <a:t>) { </a:t>
            </a:r>
            <a:br>
              <a:rPr lang="en-US" dirty="0">
                <a:solidFill>
                  <a:srgbClr val="1700FF"/>
                </a:solidFill>
                <a:latin typeface="Consolas" panose="020B0609020204030204" pitchFamily="49" charset="0"/>
                <a:cs typeface="Consolas" panose="020B0609020204030204" pitchFamily="49" charset="0"/>
              </a:rPr>
            </a:br>
            <a:r>
              <a:rPr lang="en-US" dirty="0">
                <a:solidFill>
                  <a:srgbClr val="1700FF"/>
                </a:solidFill>
                <a:latin typeface="Consolas" panose="020B0609020204030204" pitchFamily="49" charset="0"/>
                <a:cs typeface="Consolas" panose="020B0609020204030204" pitchFamily="49" charset="0"/>
              </a:rPr>
              <a:t>    return std::max(</a:t>
            </a:r>
            <a:r>
              <a:rPr lang="en-US" dirty="0" err="1">
                <a:solidFill>
                  <a:srgbClr val="1700FF"/>
                </a:solidFill>
                <a:latin typeface="Consolas" panose="020B0609020204030204" pitchFamily="49" charset="0"/>
                <a:cs typeface="Consolas" panose="020B0609020204030204" pitchFamily="49" charset="0"/>
              </a:rPr>
              <a:t>min_val</a:t>
            </a:r>
            <a:r>
              <a:rPr lang="en-US" dirty="0">
                <a:solidFill>
                  <a:srgbClr val="1700FF"/>
                </a:solidFill>
                <a:latin typeface="Consolas" panose="020B0609020204030204" pitchFamily="49" charset="0"/>
                <a:cs typeface="Consolas" panose="020B0609020204030204" pitchFamily="49" charset="0"/>
              </a:rPr>
              <a:t>, </a:t>
            </a:r>
            <a:r>
              <a:rPr lang="en-US" dirty="0" err="1">
                <a:solidFill>
                  <a:srgbClr val="1700FF"/>
                </a:solidFill>
                <a:latin typeface="Consolas" panose="020B0609020204030204" pitchFamily="49" charset="0"/>
                <a:cs typeface="Consolas" panose="020B0609020204030204" pitchFamily="49" charset="0"/>
              </a:rPr>
              <a:t>val</a:t>
            </a:r>
            <a:r>
              <a:rPr lang="en-US" dirty="0">
                <a:solidFill>
                  <a:srgbClr val="1700FF"/>
                </a:solidFill>
                <a:latin typeface="Consolas" panose="020B0609020204030204" pitchFamily="49" charset="0"/>
                <a:cs typeface="Consolas" panose="020B0609020204030204" pitchFamily="49" charset="0"/>
              </a:rPr>
              <a:t>); </a:t>
            </a:r>
          </a:p>
          <a:p>
            <a:r>
              <a:rPr lang="en-US" dirty="0">
                <a:solidFill>
                  <a:srgbClr val="1700FF"/>
                </a:solidFill>
                <a:latin typeface="Consolas" panose="020B0609020204030204" pitchFamily="49" charset="0"/>
                <a:cs typeface="Consolas" panose="020B0609020204030204" pitchFamily="49" charset="0"/>
              </a:rPr>
              <a:t>}</a:t>
            </a:r>
          </a:p>
        </p:txBody>
      </p:sp>
      <p:sp>
        <p:nvSpPr>
          <p:cNvPr id="4" name="Rectangle 3">
            <a:extLst>
              <a:ext uri="{FF2B5EF4-FFF2-40B4-BE49-F238E27FC236}">
                <a16:creationId xmlns:a16="http://schemas.microsoft.com/office/drawing/2014/main" id="{4772CA3C-B5E8-E9C5-8F27-BF80B92878D8}"/>
              </a:ext>
            </a:extLst>
          </p:cNvPr>
          <p:cNvSpPr/>
          <p:nvPr/>
        </p:nvSpPr>
        <p:spPr>
          <a:xfrm>
            <a:off x="7288883" y="2758899"/>
            <a:ext cx="3265638" cy="369332"/>
          </a:xfrm>
          <a:prstGeom prst="rect">
            <a:avLst/>
          </a:prstGeom>
        </p:spPr>
        <p:txBody>
          <a:bodyPr wrap="none">
            <a:spAutoFit/>
          </a:bodyPr>
          <a:lstStyle/>
          <a:p>
            <a:r>
              <a:rPr lang="en-US" b="1" dirty="0"/>
              <a:t>      random sentence from web:</a:t>
            </a:r>
          </a:p>
        </p:txBody>
      </p:sp>
      <p:sp>
        <p:nvSpPr>
          <p:cNvPr id="20" name="Rectangle 19">
            <a:extLst>
              <a:ext uri="{FF2B5EF4-FFF2-40B4-BE49-F238E27FC236}">
                <a16:creationId xmlns:a16="http://schemas.microsoft.com/office/drawing/2014/main" id="{23056863-0F53-D383-5BCA-C49E59C2898D}"/>
              </a:ext>
            </a:extLst>
          </p:cNvPr>
          <p:cNvSpPr/>
          <p:nvPr/>
        </p:nvSpPr>
        <p:spPr>
          <a:xfrm>
            <a:off x="6616853" y="1000397"/>
            <a:ext cx="4540121" cy="923330"/>
          </a:xfrm>
          <a:prstGeom prst="rect">
            <a:avLst/>
          </a:prstGeom>
          <a:solidFill>
            <a:schemeClr val="tx2">
              <a:lumMod val="20000"/>
              <a:lumOff val="80000"/>
            </a:schemeClr>
          </a:solidFill>
        </p:spPr>
        <p:txBody>
          <a:bodyPr wrap="square">
            <a:spAutoFit/>
          </a:bodyPr>
          <a:lstStyle/>
          <a:p>
            <a:r>
              <a:rPr lang="en-US" dirty="0">
                <a:solidFill>
                  <a:srgbClr val="1700FF"/>
                </a:solidFill>
                <a:latin typeface="Consolas" panose="020B0609020204030204" pitchFamily="49" charset="0"/>
                <a:cs typeface="Consolas" panose="020B0609020204030204" pitchFamily="49" charset="0"/>
              </a:rPr>
              <a:t>Write down the conclusion you can reach by combining the given </a:t>
            </a:r>
            <a:br>
              <a:rPr lang="en-US" dirty="0">
                <a:solidFill>
                  <a:srgbClr val="1700FF"/>
                </a:solidFill>
                <a:latin typeface="Consolas" panose="020B0609020204030204" pitchFamily="49" charset="0"/>
                <a:cs typeface="Consolas" panose="020B0609020204030204" pitchFamily="49" charset="0"/>
              </a:rPr>
            </a:br>
            <a:r>
              <a:rPr lang="en-US" dirty="0">
                <a:solidFill>
                  <a:srgbClr val="1700FF"/>
                </a:solidFill>
                <a:latin typeface="Consolas" panose="020B0609020204030204" pitchFamily="49" charset="0"/>
                <a:cs typeface="Consolas" panose="020B0609020204030204" pitchFamily="49" charset="0"/>
              </a:rPr>
              <a:t>Fact 1 and Fact 2.</a:t>
            </a:r>
          </a:p>
        </p:txBody>
      </p:sp>
      <p:sp>
        <p:nvSpPr>
          <p:cNvPr id="29" name="Rectangle 28">
            <a:extLst>
              <a:ext uri="{FF2B5EF4-FFF2-40B4-BE49-F238E27FC236}">
                <a16:creationId xmlns:a16="http://schemas.microsoft.com/office/drawing/2014/main" id="{9DBD3345-9820-2243-6B3D-5A669934EB51}"/>
              </a:ext>
            </a:extLst>
          </p:cNvPr>
          <p:cNvSpPr/>
          <p:nvPr/>
        </p:nvSpPr>
        <p:spPr>
          <a:xfrm>
            <a:off x="7350666" y="631065"/>
            <a:ext cx="3071675" cy="369332"/>
          </a:xfrm>
          <a:prstGeom prst="rect">
            <a:avLst/>
          </a:prstGeom>
        </p:spPr>
        <p:txBody>
          <a:bodyPr wrap="none">
            <a:spAutoFit/>
          </a:bodyPr>
          <a:lstStyle/>
          <a:p>
            <a:r>
              <a:rPr lang="en-US" b="1" dirty="0"/>
              <a:t>      definition of another task:</a:t>
            </a:r>
          </a:p>
        </p:txBody>
      </p:sp>
      <p:cxnSp>
        <p:nvCxnSpPr>
          <p:cNvPr id="6" name="Curved Connector 5">
            <a:extLst>
              <a:ext uri="{FF2B5EF4-FFF2-40B4-BE49-F238E27FC236}">
                <a16:creationId xmlns:a16="http://schemas.microsoft.com/office/drawing/2014/main" id="{EDCCE37E-9774-6960-9DA3-C16CDAFB6966}"/>
              </a:ext>
            </a:extLst>
          </p:cNvPr>
          <p:cNvCxnSpPr>
            <a:cxnSpLocks/>
            <a:endCxn id="20" idx="1"/>
          </p:cNvCxnSpPr>
          <p:nvPr/>
        </p:nvCxnSpPr>
        <p:spPr>
          <a:xfrm rot="5400000" flipH="1" flipV="1">
            <a:off x="5751328" y="1516917"/>
            <a:ext cx="920379" cy="810671"/>
          </a:xfrm>
          <a:prstGeom prst="curvedConnector2">
            <a:avLst/>
          </a:prstGeom>
          <a:ln w="28575">
            <a:solidFill>
              <a:srgbClr val="1700FF"/>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5D551519-BC68-846D-91A3-2E729612B754}"/>
              </a:ext>
            </a:extLst>
          </p:cNvPr>
          <p:cNvCxnSpPr>
            <a:cxnSpLocks/>
            <a:endCxn id="49" idx="1"/>
          </p:cNvCxnSpPr>
          <p:nvPr/>
        </p:nvCxnSpPr>
        <p:spPr>
          <a:xfrm rot="16200000" flipH="1">
            <a:off x="5799811" y="2749521"/>
            <a:ext cx="859272" cy="846530"/>
          </a:xfrm>
          <a:prstGeom prst="curvedConnector2">
            <a:avLst/>
          </a:prstGeom>
          <a:ln w="28575">
            <a:solidFill>
              <a:srgbClr val="1700FF"/>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Rounded Rectangular Callout 34">
            <a:extLst>
              <a:ext uri="{FF2B5EF4-FFF2-40B4-BE49-F238E27FC236}">
                <a16:creationId xmlns:a16="http://schemas.microsoft.com/office/drawing/2014/main" id="{A127983B-DACA-0D50-A2FE-C67B16E9ADB9}"/>
              </a:ext>
            </a:extLst>
          </p:cNvPr>
          <p:cNvSpPr/>
          <p:nvPr/>
        </p:nvSpPr>
        <p:spPr>
          <a:xfrm>
            <a:off x="1035026" y="631065"/>
            <a:ext cx="4540122" cy="1287235"/>
          </a:xfrm>
          <a:prstGeom prst="wedgeRoundRectCallout">
            <a:avLst>
              <a:gd name="adj1" fmla="val 15818"/>
              <a:gd name="adj2" fmla="val 76828"/>
              <a:gd name="adj3" fmla="val 16667"/>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2400" dirty="0">
                <a:solidFill>
                  <a:srgbClr val="7030A0"/>
                </a:solidFill>
              </a:rPr>
              <a:t>nearest-neighbor </a:t>
            </a:r>
            <a:br>
              <a:rPr lang="en-US" sz="2400" dirty="0">
                <a:solidFill>
                  <a:srgbClr val="7030A0"/>
                </a:solidFill>
              </a:rPr>
            </a:br>
            <a:r>
              <a:rPr lang="en-US" sz="2400" dirty="0">
                <a:solidFill>
                  <a:schemeClr val="tx1"/>
                </a:solidFill>
              </a:rPr>
              <a:t>mapping of continuous prompt </a:t>
            </a:r>
            <a:br>
              <a:rPr lang="en-US" sz="2400" dirty="0">
                <a:solidFill>
                  <a:schemeClr val="tx1"/>
                </a:solidFill>
              </a:rPr>
            </a:br>
            <a:r>
              <a:rPr lang="en-US" sz="2400" dirty="0">
                <a:solidFill>
                  <a:schemeClr val="tx1"/>
                </a:solidFill>
              </a:rPr>
              <a:t>onto the word embeddings</a:t>
            </a:r>
            <a:endParaRPr lang="en-US" sz="2400" dirty="0">
              <a:solidFill>
                <a:srgbClr val="009545"/>
              </a:solidFill>
            </a:endParaRPr>
          </a:p>
        </p:txBody>
      </p:sp>
    </p:spTree>
    <p:extLst>
      <p:ext uri="{BB962C8B-B14F-4D97-AF65-F5344CB8AC3E}">
        <p14:creationId xmlns:p14="http://schemas.microsoft.com/office/powerpoint/2010/main" val="425891720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3ACE77-3070-9843-BCBE-A609E9C809D1}"/>
              </a:ext>
            </a:extLst>
          </p:cNvPr>
          <p:cNvSpPr>
            <a:spLocks noGrp="1"/>
          </p:cNvSpPr>
          <p:nvPr>
            <p:ph type="sldNum" sz="quarter" idx="10"/>
          </p:nvPr>
        </p:nvSpPr>
        <p:spPr/>
        <p:txBody>
          <a:bodyPr/>
          <a:lstStyle/>
          <a:p>
            <a:pPr>
              <a:defRPr/>
            </a:pPr>
            <a:fld id="{37E6B2A9-E175-7F40-B993-EC9D598FC2D7}" type="slidenum">
              <a:rPr lang="en-US" smtClean="0"/>
              <a:pPr>
                <a:defRPr/>
              </a:pPr>
              <a:t>14</a:t>
            </a:fld>
            <a:endParaRPr lang="en-US" dirty="0"/>
          </a:p>
        </p:txBody>
      </p:sp>
      <p:sp>
        <p:nvSpPr>
          <p:cNvPr id="15" name="Rounded Rectangle 14">
            <a:extLst>
              <a:ext uri="{FF2B5EF4-FFF2-40B4-BE49-F238E27FC236}">
                <a16:creationId xmlns:a16="http://schemas.microsoft.com/office/drawing/2014/main" id="{2247F3FA-9E8B-8AFC-4BBC-3D01E7BE8819}"/>
              </a:ext>
            </a:extLst>
          </p:cNvPr>
          <p:cNvSpPr/>
          <p:nvPr/>
        </p:nvSpPr>
        <p:spPr>
          <a:xfrm>
            <a:off x="5178255" y="5084183"/>
            <a:ext cx="2017986" cy="1114097"/>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4800" dirty="0"/>
              <a:t>LM</a:t>
            </a:r>
          </a:p>
        </p:txBody>
      </p:sp>
      <p:sp>
        <p:nvSpPr>
          <p:cNvPr id="17" name="Rectangle 16">
            <a:extLst>
              <a:ext uri="{FF2B5EF4-FFF2-40B4-BE49-F238E27FC236}">
                <a16:creationId xmlns:a16="http://schemas.microsoft.com/office/drawing/2014/main" id="{4BC5FF02-F4DE-B5F4-AE23-077FA997485D}"/>
              </a:ext>
            </a:extLst>
          </p:cNvPr>
          <p:cNvSpPr/>
          <p:nvPr/>
        </p:nvSpPr>
        <p:spPr>
          <a:xfrm>
            <a:off x="8121041" y="5427379"/>
            <a:ext cx="2768624" cy="369332"/>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positive</a:t>
            </a:r>
          </a:p>
        </p:txBody>
      </p:sp>
      <p:cxnSp>
        <p:nvCxnSpPr>
          <p:cNvPr id="18" name="Straight Arrow Connector 17">
            <a:extLst>
              <a:ext uri="{FF2B5EF4-FFF2-40B4-BE49-F238E27FC236}">
                <a16:creationId xmlns:a16="http://schemas.microsoft.com/office/drawing/2014/main" id="{163B9434-39E2-9C18-9DD1-65530E071172}"/>
              </a:ext>
            </a:extLst>
          </p:cNvPr>
          <p:cNvCxnSpPr>
            <a:cxnSpLocks/>
          </p:cNvCxnSpPr>
          <p:nvPr/>
        </p:nvCxnSpPr>
        <p:spPr>
          <a:xfrm>
            <a:off x="4283825" y="5641231"/>
            <a:ext cx="894430" cy="1"/>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19" name="Straight Arrow Connector 18">
            <a:extLst>
              <a:ext uri="{FF2B5EF4-FFF2-40B4-BE49-F238E27FC236}">
                <a16:creationId xmlns:a16="http://schemas.microsoft.com/office/drawing/2014/main" id="{7385538B-49CB-B02D-E23B-472C759D7987}"/>
              </a:ext>
            </a:extLst>
          </p:cNvPr>
          <p:cNvCxnSpPr>
            <a:cxnSpLocks/>
          </p:cNvCxnSpPr>
          <p:nvPr/>
        </p:nvCxnSpPr>
        <p:spPr>
          <a:xfrm>
            <a:off x="7196738" y="5641231"/>
            <a:ext cx="76725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pic>
        <p:nvPicPr>
          <p:cNvPr id="21" name="Graphic 20" descr="Badge Follow with solid fill">
            <a:extLst>
              <a:ext uri="{FF2B5EF4-FFF2-40B4-BE49-F238E27FC236}">
                <a16:creationId xmlns:a16="http://schemas.microsoft.com/office/drawing/2014/main" id="{2AEB3BD3-6477-1F69-FC81-F993B08B82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93305" y="4885071"/>
            <a:ext cx="457200" cy="457200"/>
          </a:xfrm>
          <a:prstGeom prst="rect">
            <a:avLst/>
          </a:prstGeom>
        </p:spPr>
      </p:pic>
      <p:sp>
        <p:nvSpPr>
          <p:cNvPr id="22" name="Rectangle 21">
            <a:extLst>
              <a:ext uri="{FF2B5EF4-FFF2-40B4-BE49-F238E27FC236}">
                <a16:creationId xmlns:a16="http://schemas.microsoft.com/office/drawing/2014/main" id="{BC4D4BD0-F966-2571-2534-AF16AAEEEB69}"/>
              </a:ext>
            </a:extLst>
          </p:cNvPr>
          <p:cNvSpPr/>
          <p:nvPr/>
        </p:nvSpPr>
        <p:spPr>
          <a:xfrm>
            <a:off x="442143" y="5344766"/>
            <a:ext cx="3492650" cy="646331"/>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Sentence: That was a great fantasy movie.</a:t>
            </a:r>
            <a:endParaRPr lang="en-US" dirty="0"/>
          </a:p>
        </p:txBody>
      </p:sp>
      <p:graphicFrame>
        <p:nvGraphicFramePr>
          <p:cNvPr id="25" name="Table 9">
            <a:extLst>
              <a:ext uri="{FF2B5EF4-FFF2-40B4-BE49-F238E27FC236}">
                <a16:creationId xmlns:a16="http://schemas.microsoft.com/office/drawing/2014/main" id="{5BF48A11-3506-CB44-F9B1-ECFC3CE311FE}"/>
              </a:ext>
            </a:extLst>
          </p:cNvPr>
          <p:cNvGraphicFramePr>
            <a:graphicFrameLocks noGrp="1"/>
          </p:cNvGraphicFramePr>
          <p:nvPr/>
        </p:nvGraphicFramePr>
        <p:xfrm>
          <a:off x="1342106" y="4238210"/>
          <a:ext cx="1356820" cy="365760"/>
        </p:xfrm>
        <a:graphic>
          <a:graphicData uri="http://schemas.openxmlformats.org/drawingml/2006/table">
            <a:tbl>
              <a:tblPr firstRow="1" bandRow="1">
                <a:tableStyleId>{5C22544A-7EE6-4342-B048-85BDC9FD1C3A}</a:tableStyleId>
              </a:tblPr>
              <a:tblGrid>
                <a:gridCol w="339205">
                  <a:extLst>
                    <a:ext uri="{9D8B030D-6E8A-4147-A177-3AD203B41FA5}">
                      <a16:colId xmlns:a16="http://schemas.microsoft.com/office/drawing/2014/main" val="3534915434"/>
                    </a:ext>
                  </a:extLst>
                </a:gridCol>
                <a:gridCol w="339205">
                  <a:extLst>
                    <a:ext uri="{9D8B030D-6E8A-4147-A177-3AD203B41FA5}">
                      <a16:colId xmlns:a16="http://schemas.microsoft.com/office/drawing/2014/main" val="1238288208"/>
                    </a:ext>
                  </a:extLst>
                </a:gridCol>
                <a:gridCol w="339205">
                  <a:extLst>
                    <a:ext uri="{9D8B030D-6E8A-4147-A177-3AD203B41FA5}">
                      <a16:colId xmlns:a16="http://schemas.microsoft.com/office/drawing/2014/main" val="3224079992"/>
                    </a:ext>
                  </a:extLst>
                </a:gridCol>
                <a:gridCol w="339205">
                  <a:extLst>
                    <a:ext uri="{9D8B030D-6E8A-4147-A177-3AD203B41FA5}">
                      <a16:colId xmlns:a16="http://schemas.microsoft.com/office/drawing/2014/main" val="1834554974"/>
                    </a:ext>
                  </a:extLst>
                </a:gridCol>
              </a:tblGrid>
              <a:tr h="195963">
                <a:tc>
                  <a:txBody>
                    <a:bodyPr/>
                    <a:lstStyle/>
                    <a:p>
                      <a:endParaRPr lang="en-US" dirty="0"/>
                    </a:p>
                  </a:txBody>
                  <a:tcPr>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00E600">
                        <a:alpha val="16863"/>
                      </a:srgbClr>
                    </a:solidFill>
                  </a:tcPr>
                </a:tc>
                <a:tc>
                  <a:txBody>
                    <a:bodyPr/>
                    <a:lstStyle/>
                    <a:p>
                      <a:endParaRPr lang="en-US" dirty="0"/>
                    </a:p>
                  </a:txBody>
                  <a:tcPr>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00E600">
                        <a:alpha val="16863"/>
                      </a:srgbClr>
                    </a:solidFill>
                  </a:tcPr>
                </a:tc>
                <a:tc>
                  <a:txBody>
                    <a:bodyPr/>
                    <a:lstStyle/>
                    <a:p>
                      <a:endParaRPr lang="en-US" dirty="0"/>
                    </a:p>
                  </a:txBody>
                  <a:tcPr>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00E600">
                        <a:alpha val="16863"/>
                      </a:srgbClr>
                    </a:solidFill>
                  </a:tcPr>
                </a:tc>
                <a:tc>
                  <a:txBody>
                    <a:bodyPr/>
                    <a:lstStyle/>
                    <a:p>
                      <a:endParaRPr lang="en-US" dirty="0"/>
                    </a:p>
                  </a:txBody>
                  <a:tcPr>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00E600">
                        <a:alpha val="16863"/>
                      </a:srgbClr>
                    </a:solidFill>
                  </a:tcPr>
                </a:tc>
                <a:extLst>
                  <a:ext uri="{0D108BD9-81ED-4DB2-BD59-A6C34878D82A}">
                    <a16:rowId xmlns:a16="http://schemas.microsoft.com/office/drawing/2014/main" val="378298463"/>
                  </a:ext>
                </a:extLst>
              </a:tr>
            </a:tbl>
          </a:graphicData>
        </a:graphic>
      </p:graphicFrame>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02351C86-DC6D-92D6-9304-376DE234A384}"/>
                  </a:ext>
                </a:extLst>
              </p:cNvPr>
              <p:cNvSpPr/>
              <p:nvPr/>
            </p:nvSpPr>
            <p:spPr>
              <a:xfrm>
                <a:off x="637632" y="3742455"/>
                <a:ext cx="2882777" cy="400110"/>
              </a:xfrm>
              <a:prstGeom prst="rect">
                <a:avLst/>
              </a:prstGeom>
            </p:spPr>
            <p:txBody>
              <a:bodyPr wrap="none">
                <a:spAutoFit/>
              </a:bodyPr>
              <a:lstStyle/>
              <a:p>
                <a14:m>
                  <m:oMath xmlns:m="http://schemas.openxmlformats.org/officeDocument/2006/math">
                    <m:sSup>
                      <m:sSupPr>
                        <m:ctrlPr>
                          <a:rPr lang="en-US" sz="2000" i="1" smtClean="0">
                            <a:solidFill>
                              <a:srgbClr val="5C953F"/>
                            </a:solidFill>
                            <a:latin typeface="Cambria Math" panose="02040503050406030204" pitchFamily="18" charset="0"/>
                          </a:rPr>
                        </m:ctrlPr>
                      </m:sSupPr>
                      <m:e>
                        <m:r>
                          <a:rPr lang="en-US" sz="2000" i="1">
                            <a:solidFill>
                              <a:srgbClr val="5C953F"/>
                            </a:solidFill>
                            <a:latin typeface="Cambria Math" panose="02040503050406030204" pitchFamily="18" charset="0"/>
                          </a:rPr>
                          <m:t>𝑝</m:t>
                        </m:r>
                      </m:e>
                      <m:sup>
                        <m:r>
                          <a:rPr lang="en-US" sz="2000">
                            <a:solidFill>
                              <a:srgbClr val="5C953F"/>
                            </a:solidFill>
                            <a:latin typeface="Cambria Math" panose="02040503050406030204" pitchFamily="18" charset="0"/>
                          </a:rPr>
                          <m:t>∗</m:t>
                        </m:r>
                      </m:sup>
                    </m:sSup>
                  </m:oMath>
                </a14:m>
                <a:r>
                  <a:rPr lang="en-US" sz="2000" dirty="0"/>
                  <a:t>: optimized for the task</a:t>
                </a:r>
              </a:p>
            </p:txBody>
          </p:sp>
        </mc:Choice>
        <mc:Fallback xmlns="">
          <p:sp>
            <p:nvSpPr>
              <p:cNvPr id="3" name="Rectangle 2">
                <a:extLst>
                  <a:ext uri="{FF2B5EF4-FFF2-40B4-BE49-F238E27FC236}">
                    <a16:creationId xmlns:a16="http://schemas.microsoft.com/office/drawing/2014/main" id="{02351C86-DC6D-92D6-9304-376DE234A384}"/>
                  </a:ext>
                </a:extLst>
              </p:cNvPr>
              <p:cNvSpPr>
                <a:spLocks noRot="1" noChangeAspect="1" noMove="1" noResize="1" noEditPoints="1" noAdjustHandles="1" noChangeArrowheads="1" noChangeShapeType="1" noTextEdit="1"/>
              </p:cNvSpPr>
              <p:nvPr/>
            </p:nvSpPr>
            <p:spPr>
              <a:xfrm>
                <a:off x="637632" y="3742455"/>
                <a:ext cx="2882777" cy="400110"/>
              </a:xfrm>
              <a:prstGeom prst="rect">
                <a:avLst/>
              </a:prstGeom>
              <a:blipFill>
                <a:blip r:embed="rId5"/>
                <a:stretch>
                  <a:fillRect t="-9091" r="-1322" b="-24242"/>
                </a:stretch>
              </a:blipFill>
            </p:spPr>
            <p:txBody>
              <a:bodyPr/>
              <a:lstStyle/>
              <a:p>
                <a:r>
                  <a:rPr lang="en-US">
                    <a:noFill/>
                  </a:rPr>
                  <a:t> </a:t>
                </a:r>
              </a:p>
            </p:txBody>
          </p:sp>
        </mc:Fallback>
      </mc:AlternateContent>
      <p:graphicFrame>
        <p:nvGraphicFramePr>
          <p:cNvPr id="23" name="Table 9">
            <a:extLst>
              <a:ext uri="{FF2B5EF4-FFF2-40B4-BE49-F238E27FC236}">
                <a16:creationId xmlns:a16="http://schemas.microsoft.com/office/drawing/2014/main" id="{C44A0E20-D0E9-5D56-63D6-3E2681AC23F8}"/>
              </a:ext>
            </a:extLst>
          </p:cNvPr>
          <p:cNvGraphicFramePr>
            <a:graphicFrameLocks noGrp="1"/>
          </p:cNvGraphicFramePr>
          <p:nvPr/>
        </p:nvGraphicFramePr>
        <p:xfrm>
          <a:off x="1342106" y="2853129"/>
          <a:ext cx="1356820" cy="365760"/>
        </p:xfrm>
        <a:graphic>
          <a:graphicData uri="http://schemas.openxmlformats.org/drawingml/2006/table">
            <a:tbl>
              <a:tblPr firstRow="1" bandRow="1">
                <a:tableStyleId>{5C22544A-7EE6-4342-B048-85BDC9FD1C3A}</a:tableStyleId>
              </a:tblPr>
              <a:tblGrid>
                <a:gridCol w="339205">
                  <a:extLst>
                    <a:ext uri="{9D8B030D-6E8A-4147-A177-3AD203B41FA5}">
                      <a16:colId xmlns:a16="http://schemas.microsoft.com/office/drawing/2014/main" val="3534915434"/>
                    </a:ext>
                  </a:extLst>
                </a:gridCol>
                <a:gridCol w="339205">
                  <a:extLst>
                    <a:ext uri="{9D8B030D-6E8A-4147-A177-3AD203B41FA5}">
                      <a16:colId xmlns:a16="http://schemas.microsoft.com/office/drawing/2014/main" val="1238288208"/>
                    </a:ext>
                  </a:extLst>
                </a:gridCol>
                <a:gridCol w="339205">
                  <a:extLst>
                    <a:ext uri="{9D8B030D-6E8A-4147-A177-3AD203B41FA5}">
                      <a16:colId xmlns:a16="http://schemas.microsoft.com/office/drawing/2014/main" val="3224079992"/>
                    </a:ext>
                  </a:extLst>
                </a:gridCol>
                <a:gridCol w="339205">
                  <a:extLst>
                    <a:ext uri="{9D8B030D-6E8A-4147-A177-3AD203B41FA5}">
                      <a16:colId xmlns:a16="http://schemas.microsoft.com/office/drawing/2014/main" val="1834554974"/>
                    </a:ext>
                  </a:extLst>
                </a:gridCol>
              </a:tblGrid>
              <a:tr h="195963">
                <a:tc>
                  <a:txBody>
                    <a:bodyPr/>
                    <a:lstStyle/>
                    <a:p>
                      <a:endParaRPr lang="en-US" dirty="0"/>
                    </a:p>
                  </a:txBody>
                  <a:tcP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rgbClr val="FFC9C6"/>
                    </a:solidFill>
                  </a:tcPr>
                </a:tc>
                <a:tc>
                  <a:txBody>
                    <a:bodyPr/>
                    <a:lstStyle/>
                    <a:p>
                      <a:endParaRPr lang="en-US" dirty="0"/>
                    </a:p>
                  </a:txBody>
                  <a:tcP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rgbClr val="FFC9C6"/>
                    </a:solidFill>
                  </a:tcPr>
                </a:tc>
                <a:tc>
                  <a:txBody>
                    <a:bodyPr/>
                    <a:lstStyle/>
                    <a:p>
                      <a:endParaRPr lang="en-US" dirty="0"/>
                    </a:p>
                  </a:txBody>
                  <a:tcP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rgbClr val="FFC9C6"/>
                    </a:solidFill>
                  </a:tcPr>
                </a:tc>
                <a:tc>
                  <a:txBody>
                    <a:bodyPr/>
                    <a:lstStyle/>
                    <a:p>
                      <a:endParaRPr lang="en-US" dirty="0"/>
                    </a:p>
                  </a:txBody>
                  <a:tcP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rgbClr val="FFC9C6"/>
                    </a:solidFill>
                  </a:tcPr>
                </a:tc>
                <a:extLst>
                  <a:ext uri="{0D108BD9-81ED-4DB2-BD59-A6C34878D82A}">
                    <a16:rowId xmlns:a16="http://schemas.microsoft.com/office/drawing/2014/main" val="378298463"/>
                  </a:ext>
                </a:extLst>
              </a:tr>
            </a:tbl>
          </a:graphicData>
        </a:graphic>
      </p:graphicFrame>
      <mc:AlternateContent xmlns:mc="http://schemas.openxmlformats.org/markup-compatibility/2006">
        <mc:Choice xmlns:a14="http://schemas.microsoft.com/office/drawing/2010/main" Requires="a14">
          <p:sp>
            <p:nvSpPr>
              <p:cNvPr id="34" name="Rectangle 33">
                <a:extLst>
                  <a:ext uri="{FF2B5EF4-FFF2-40B4-BE49-F238E27FC236}">
                    <a16:creationId xmlns:a16="http://schemas.microsoft.com/office/drawing/2014/main" id="{213E6232-F2EE-89ED-D69B-2FC5ADE6B0B2}"/>
                  </a:ext>
                </a:extLst>
              </p:cNvPr>
              <p:cNvSpPr/>
              <p:nvPr/>
            </p:nvSpPr>
            <p:spPr>
              <a:xfrm>
                <a:off x="637632" y="2358828"/>
                <a:ext cx="5654048" cy="400110"/>
              </a:xfrm>
              <a:prstGeom prst="rect">
                <a:avLst/>
              </a:prstGeom>
            </p:spPr>
            <p:txBody>
              <a:bodyPr wrap="none">
                <a:spAutoFit/>
              </a:bodyPr>
              <a:lstStyle/>
              <a:p>
                <a14:m>
                  <m:oMath xmlns:m="http://schemas.openxmlformats.org/officeDocument/2006/math">
                    <m:acc>
                      <m:accPr>
                        <m:chr m:val="̃"/>
                        <m:ctrlPr>
                          <a:rPr lang="en-US" sz="2000" i="1">
                            <a:solidFill>
                              <a:srgbClr val="FF0000"/>
                            </a:solidFill>
                            <a:latin typeface="Cambria Math" panose="02040503050406030204" pitchFamily="18" charset="0"/>
                          </a:rPr>
                        </m:ctrlPr>
                      </m:accPr>
                      <m:e>
                        <m:r>
                          <a:rPr lang="en-US" sz="2000" i="1">
                            <a:solidFill>
                              <a:srgbClr val="FF0000"/>
                            </a:solidFill>
                            <a:latin typeface="Cambria Math" panose="02040503050406030204" pitchFamily="18" charset="0"/>
                          </a:rPr>
                          <m:t>𝑝</m:t>
                        </m:r>
                      </m:e>
                    </m:acc>
                  </m:oMath>
                </a14:m>
                <a:r>
                  <a:rPr lang="en-US" sz="2000" dirty="0"/>
                  <a:t>: optimized for the task + </a:t>
                </a:r>
                <a:r>
                  <a:rPr lang="en-US" sz="2000" dirty="0">
                    <a:solidFill>
                      <a:srgbClr val="7030A0"/>
                    </a:solidFill>
                    <a:latin typeface="Consolas" panose="020B0609020204030204" pitchFamily="49" charset="0"/>
                    <a:cs typeface="Consolas" panose="020B0609020204030204" pitchFamily="49" charset="0"/>
                  </a:rPr>
                  <a:t>project</a:t>
                </a:r>
                <a:r>
                  <a:rPr lang="en-US" sz="2000" dirty="0"/>
                  <a:t> to </a:t>
                </a:r>
                <a:r>
                  <a:rPr lang="en-US" sz="2000" dirty="0">
                    <a:solidFill>
                      <a:srgbClr val="1700FF"/>
                    </a:solidFill>
                  </a:rPr>
                  <a:t>a given text</a:t>
                </a:r>
              </a:p>
            </p:txBody>
          </p:sp>
        </mc:Choice>
        <mc:Fallback>
          <p:sp>
            <p:nvSpPr>
              <p:cNvPr id="34" name="Rectangle 33">
                <a:extLst>
                  <a:ext uri="{FF2B5EF4-FFF2-40B4-BE49-F238E27FC236}">
                    <a16:creationId xmlns:a16="http://schemas.microsoft.com/office/drawing/2014/main" id="{213E6232-F2EE-89ED-D69B-2FC5ADE6B0B2}"/>
                  </a:ext>
                </a:extLst>
              </p:cNvPr>
              <p:cNvSpPr>
                <a:spLocks noRot="1" noChangeAspect="1" noMove="1" noResize="1" noEditPoints="1" noAdjustHandles="1" noChangeArrowheads="1" noChangeShapeType="1" noTextEdit="1"/>
              </p:cNvSpPr>
              <p:nvPr/>
            </p:nvSpPr>
            <p:spPr>
              <a:xfrm>
                <a:off x="637632" y="2358828"/>
                <a:ext cx="5654048" cy="400110"/>
              </a:xfrm>
              <a:prstGeom prst="rect">
                <a:avLst/>
              </a:prstGeom>
              <a:blipFill>
                <a:blip r:embed="rId6"/>
                <a:stretch>
                  <a:fillRect t="-9091" b="-24242"/>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D1CC8F5C-FD5A-BF4E-84C9-FD5A7B3266B3}"/>
              </a:ext>
            </a:extLst>
          </p:cNvPr>
          <p:cNvCxnSpPr>
            <a:cxnSpLocks/>
          </p:cNvCxnSpPr>
          <p:nvPr/>
        </p:nvCxnSpPr>
        <p:spPr>
          <a:xfrm flipH="1">
            <a:off x="7281095" y="4239034"/>
            <a:ext cx="3839857" cy="3841"/>
          </a:xfrm>
          <a:prstGeom prst="line">
            <a:avLst/>
          </a:prstGeom>
          <a:ln w="3810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5ED22962-5B7B-2E4E-435E-5E9E7CB64072}"/>
              </a:ext>
            </a:extLst>
          </p:cNvPr>
          <p:cNvSpPr/>
          <p:nvPr/>
        </p:nvSpPr>
        <p:spPr>
          <a:xfrm flipH="1">
            <a:off x="7295688" y="3707139"/>
            <a:ext cx="3136562" cy="369333"/>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DD49997-25C0-286E-E90E-AC2603EB9466}"/>
              </a:ext>
            </a:extLst>
          </p:cNvPr>
          <p:cNvSpPr/>
          <p:nvPr/>
        </p:nvSpPr>
        <p:spPr>
          <a:xfrm flipH="1">
            <a:off x="7295680" y="3078983"/>
            <a:ext cx="1302876"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8" name="Straight Connector 47">
            <a:extLst>
              <a:ext uri="{FF2B5EF4-FFF2-40B4-BE49-F238E27FC236}">
                <a16:creationId xmlns:a16="http://schemas.microsoft.com/office/drawing/2014/main" id="{80B9B83C-2683-F920-F341-09F556BD4AD1}"/>
              </a:ext>
            </a:extLst>
          </p:cNvPr>
          <p:cNvCxnSpPr>
            <a:cxnSpLocks/>
          </p:cNvCxnSpPr>
          <p:nvPr/>
        </p:nvCxnSpPr>
        <p:spPr>
          <a:xfrm flipH="1">
            <a:off x="7274765" y="2863639"/>
            <a:ext cx="13555" cy="1375395"/>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1" name="Rectangle 30">
                <a:extLst>
                  <a:ext uri="{FF2B5EF4-FFF2-40B4-BE49-F238E27FC236}">
                    <a16:creationId xmlns:a16="http://schemas.microsoft.com/office/drawing/2014/main" id="{5CD2C38E-4560-7D19-4FCD-4105A786F7BC}"/>
                  </a:ext>
                </a:extLst>
              </p:cNvPr>
              <p:cNvSpPr/>
              <p:nvPr/>
            </p:nvSpPr>
            <p:spPr>
              <a:xfrm>
                <a:off x="6886388" y="3683462"/>
                <a:ext cx="455766" cy="335757"/>
              </a:xfrm>
              <a:prstGeom prst="rect">
                <a:avLst/>
              </a:prstGeom>
            </p:spPr>
            <p:txBody>
              <a:bodyPr wrap="none">
                <a:spAutoFit/>
              </a:bodyPr>
              <a:lstStyle/>
              <a:p>
                <a14:m>
                  <m:oMath xmlns:m="http://schemas.openxmlformats.org/officeDocument/2006/math">
                    <m:sSup>
                      <m:sSupPr>
                        <m:ctrlPr>
                          <a:rPr lang="en-US" i="1">
                            <a:solidFill>
                              <a:srgbClr val="5C953F"/>
                            </a:solidFill>
                            <a:latin typeface="Cambria Math" panose="02040503050406030204" pitchFamily="18" charset="0"/>
                          </a:rPr>
                        </m:ctrlPr>
                      </m:sSupPr>
                      <m:e>
                        <m:r>
                          <a:rPr lang="en-US" i="1">
                            <a:solidFill>
                              <a:srgbClr val="5C953F"/>
                            </a:solidFill>
                            <a:latin typeface="Cambria Math" panose="02040503050406030204" pitchFamily="18" charset="0"/>
                          </a:rPr>
                          <m:t>𝑝</m:t>
                        </m:r>
                      </m:e>
                      <m:sup>
                        <m:r>
                          <a:rPr lang="en-US" i="1">
                            <a:solidFill>
                              <a:srgbClr val="5C953F"/>
                            </a:solidFill>
                            <a:latin typeface="Cambria Math" panose="02040503050406030204" pitchFamily="18" charset="0"/>
                          </a:rPr>
                          <m:t>∗</m:t>
                        </m:r>
                      </m:sup>
                    </m:sSup>
                  </m:oMath>
                </a14:m>
                <a:r>
                  <a:rPr lang="en-US" dirty="0"/>
                  <a:t> </a:t>
                </a:r>
              </a:p>
            </p:txBody>
          </p:sp>
        </mc:Choice>
        <mc:Fallback>
          <p:sp>
            <p:nvSpPr>
              <p:cNvPr id="31" name="Rectangle 30">
                <a:extLst>
                  <a:ext uri="{FF2B5EF4-FFF2-40B4-BE49-F238E27FC236}">
                    <a16:creationId xmlns:a16="http://schemas.microsoft.com/office/drawing/2014/main" id="{5CD2C38E-4560-7D19-4FCD-4105A786F7BC}"/>
                  </a:ext>
                </a:extLst>
              </p:cNvPr>
              <p:cNvSpPr>
                <a:spLocks noRot="1" noChangeAspect="1" noMove="1" noResize="1" noEditPoints="1" noAdjustHandles="1" noChangeArrowheads="1" noChangeShapeType="1" noTextEdit="1"/>
              </p:cNvSpPr>
              <p:nvPr/>
            </p:nvSpPr>
            <p:spPr>
              <a:xfrm>
                <a:off x="6886388" y="3683462"/>
                <a:ext cx="455766" cy="335757"/>
              </a:xfrm>
              <a:prstGeom prst="rect">
                <a:avLst/>
              </a:prstGeom>
              <a:blipFill>
                <a:blip r:embed="rId7"/>
                <a:stretch>
                  <a:fillRect b="-178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0451ADB6-3EA3-A986-7FDA-BE1E4F1D7308}"/>
                  </a:ext>
                </a:extLst>
              </p:cNvPr>
              <p:cNvSpPr txBox="1"/>
              <p:nvPr/>
            </p:nvSpPr>
            <p:spPr>
              <a:xfrm>
                <a:off x="6929885" y="3017417"/>
                <a:ext cx="357406"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i="1">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𝑝</m:t>
                          </m:r>
                        </m:e>
                      </m:acc>
                    </m:oMath>
                  </m:oMathPara>
                </a14:m>
                <a:endParaRPr lang="en-US" b="1" dirty="0">
                  <a:solidFill>
                    <a:srgbClr val="FF0000"/>
                  </a:solidFill>
                  <a:latin typeface="Merriweather Sans" panose="02000503060000020004" pitchFamily="2" charset="77"/>
                </a:endParaRPr>
              </a:p>
            </p:txBody>
          </p:sp>
        </mc:Choice>
        <mc:Fallback>
          <p:sp>
            <p:nvSpPr>
              <p:cNvPr id="32" name="TextBox 31">
                <a:extLst>
                  <a:ext uri="{FF2B5EF4-FFF2-40B4-BE49-F238E27FC236}">
                    <a16:creationId xmlns:a16="http://schemas.microsoft.com/office/drawing/2014/main" id="{0451ADB6-3EA3-A986-7FDA-BE1E4F1D7308}"/>
                  </a:ext>
                </a:extLst>
              </p:cNvPr>
              <p:cNvSpPr txBox="1">
                <a:spLocks noRot="1" noChangeAspect="1" noMove="1" noResize="1" noEditPoints="1" noAdjustHandles="1" noChangeArrowheads="1" noChangeShapeType="1" noTextEdit="1"/>
              </p:cNvSpPr>
              <p:nvPr/>
            </p:nvSpPr>
            <p:spPr>
              <a:xfrm>
                <a:off x="6929885" y="3017417"/>
                <a:ext cx="357406" cy="369332"/>
              </a:xfrm>
              <a:prstGeom prst="rect">
                <a:avLst/>
              </a:prstGeom>
              <a:blipFill>
                <a:blip r:embed="rId8"/>
                <a:stretch>
                  <a:fillRect b="-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FCFDA8D5-1E9A-C3C5-366B-CA35664BD6AE}"/>
                  </a:ext>
                </a:extLst>
              </p:cNvPr>
              <p:cNvSpPr/>
              <p:nvPr/>
            </p:nvSpPr>
            <p:spPr>
              <a:xfrm>
                <a:off x="9286833" y="2923076"/>
                <a:ext cx="3690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chemeClr val="tx1"/>
                          </a:solidFill>
                          <a:latin typeface="Cambria Math" panose="02040503050406030204" pitchFamily="18" charset="0"/>
                        </a:rPr>
                        <m:t>Δ</m:t>
                      </m:r>
                    </m:oMath>
                  </m:oMathPara>
                </a14:m>
                <a:endParaRPr lang="en-US" dirty="0">
                  <a:solidFill>
                    <a:schemeClr val="tx1"/>
                  </a:solidFill>
                </a:endParaRPr>
              </a:p>
            </p:txBody>
          </p:sp>
        </mc:Choice>
        <mc:Fallback>
          <p:sp>
            <p:nvSpPr>
              <p:cNvPr id="10" name="Rectangle 9">
                <a:extLst>
                  <a:ext uri="{FF2B5EF4-FFF2-40B4-BE49-F238E27FC236}">
                    <a16:creationId xmlns:a16="http://schemas.microsoft.com/office/drawing/2014/main" id="{FCFDA8D5-1E9A-C3C5-366B-CA35664BD6AE}"/>
                  </a:ext>
                </a:extLst>
              </p:cNvPr>
              <p:cNvSpPr>
                <a:spLocks noRot="1" noChangeAspect="1" noMove="1" noResize="1" noEditPoints="1" noAdjustHandles="1" noChangeArrowheads="1" noChangeShapeType="1" noTextEdit="1"/>
              </p:cNvSpPr>
              <p:nvPr/>
            </p:nvSpPr>
            <p:spPr>
              <a:xfrm>
                <a:off x="9286833" y="2923076"/>
                <a:ext cx="369011" cy="369332"/>
              </a:xfrm>
              <a:prstGeom prst="rect">
                <a:avLst/>
              </a:prstGeom>
              <a:blipFill>
                <a:blip r:embed="rId9"/>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6729EACE-4C33-4C39-BEE3-6C5B21B7ABB6}"/>
              </a:ext>
            </a:extLst>
          </p:cNvPr>
          <p:cNvCxnSpPr>
            <a:cxnSpLocks/>
          </p:cNvCxnSpPr>
          <p:nvPr/>
        </p:nvCxnSpPr>
        <p:spPr>
          <a:xfrm>
            <a:off x="8636134" y="3240440"/>
            <a:ext cx="1705601"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7D12AE73-AA20-B765-2831-130BDB9E7882}"/>
              </a:ext>
            </a:extLst>
          </p:cNvPr>
          <p:cNvGrpSpPr/>
          <p:nvPr/>
        </p:nvGrpSpPr>
        <p:grpSpPr>
          <a:xfrm>
            <a:off x="5768829" y="3146702"/>
            <a:ext cx="909065" cy="909172"/>
            <a:chOff x="6440169" y="3146702"/>
            <a:chExt cx="1395018" cy="909172"/>
          </a:xfrm>
        </p:grpSpPr>
        <p:cxnSp>
          <p:nvCxnSpPr>
            <p:cNvPr id="6" name="Straight Arrow Connector 5">
              <a:extLst>
                <a:ext uri="{FF2B5EF4-FFF2-40B4-BE49-F238E27FC236}">
                  <a16:creationId xmlns:a16="http://schemas.microsoft.com/office/drawing/2014/main" id="{5AB6518E-668E-EA87-54BB-1206C00093AF}"/>
                </a:ext>
              </a:extLst>
            </p:cNvPr>
            <p:cNvCxnSpPr>
              <a:cxnSpLocks/>
            </p:cNvCxnSpPr>
            <p:nvPr/>
          </p:nvCxnSpPr>
          <p:spPr>
            <a:xfrm>
              <a:off x="6440169" y="4055874"/>
              <a:ext cx="1395018" cy="0"/>
            </a:xfrm>
            <a:prstGeom prst="straightConnector1">
              <a:avLst/>
            </a:prstGeom>
            <a:ln w="158750" cmpd="sng">
              <a:solidFill>
                <a:srgbClr val="5C953F">
                  <a:alpha val="34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FE9F278-53C5-A736-A3C1-D856A89F175F}"/>
                </a:ext>
              </a:extLst>
            </p:cNvPr>
            <p:cNvCxnSpPr>
              <a:cxnSpLocks/>
            </p:cNvCxnSpPr>
            <p:nvPr/>
          </p:nvCxnSpPr>
          <p:spPr>
            <a:xfrm>
              <a:off x="6440169" y="3146702"/>
              <a:ext cx="1395018" cy="0"/>
            </a:xfrm>
            <a:prstGeom prst="straightConnector1">
              <a:avLst/>
            </a:prstGeom>
            <a:ln w="158750" cmpd="sng">
              <a:solidFill>
                <a:srgbClr val="FF0000">
                  <a:alpha val="20066"/>
                </a:srgbClr>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B53A11F5-B951-36A1-A27D-962B690FC598}"/>
              </a:ext>
            </a:extLst>
          </p:cNvPr>
          <p:cNvSpPr txBox="1"/>
          <p:nvPr/>
        </p:nvSpPr>
        <p:spPr>
          <a:xfrm>
            <a:off x="9744124" y="2154491"/>
            <a:ext cx="2291081" cy="535236"/>
          </a:xfrm>
          <a:prstGeom prst="ribbon2">
            <a:avLst>
              <a:gd name="adj1" fmla="val 16667"/>
              <a:gd name="adj2" fmla="val 75000"/>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r>
              <a:rPr lang="en-US" sz="1600" b="1" dirty="0">
                <a:solidFill>
                  <a:schemeClr val="accent5">
                    <a:lumMod val="50000"/>
                  </a:schemeClr>
                </a:solidFill>
                <a:latin typeface="Segoe Print" panose="02000800000000000000" pitchFamily="2" charset="0"/>
              </a:rPr>
              <a:t>EXPECTATION</a:t>
            </a:r>
          </a:p>
        </p:txBody>
      </p:sp>
      <p:sp>
        <p:nvSpPr>
          <p:cNvPr id="51" name="Rectangle 50">
            <a:extLst>
              <a:ext uri="{FF2B5EF4-FFF2-40B4-BE49-F238E27FC236}">
                <a16:creationId xmlns:a16="http://schemas.microsoft.com/office/drawing/2014/main" id="{4E215149-873D-3AA5-1130-94EC871062B1}"/>
              </a:ext>
            </a:extLst>
          </p:cNvPr>
          <p:cNvSpPr/>
          <p:nvPr/>
        </p:nvSpPr>
        <p:spPr>
          <a:xfrm>
            <a:off x="8583057" y="4307521"/>
            <a:ext cx="1019831" cy="369332"/>
          </a:xfrm>
          <a:prstGeom prst="rect">
            <a:avLst/>
          </a:prstGeom>
        </p:spPr>
        <p:txBody>
          <a:bodyPr wrap="none">
            <a:spAutoFit/>
          </a:bodyPr>
          <a:lstStyle/>
          <a:p>
            <a:r>
              <a:rPr lang="en-US" dirty="0"/>
              <a:t>accuracy</a:t>
            </a:r>
          </a:p>
        </p:txBody>
      </p:sp>
    </p:spTree>
    <p:extLst>
      <p:ext uri="{BB962C8B-B14F-4D97-AF65-F5344CB8AC3E}">
        <p14:creationId xmlns:p14="http://schemas.microsoft.com/office/powerpoint/2010/main" val="284849194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par>
                                <p:cTn id="19" presetID="10" presetClass="entr" presetSubtype="0" fill="hold"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10"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500"/>
                                        <p:tgtEl>
                                          <p:spTgt spid="5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5" grpId="0" animBg="1"/>
      <p:bldP spid="31" grpId="0"/>
      <p:bldP spid="32" grpId="0"/>
      <p:bldP spid="10" grpId="0"/>
      <p:bldP spid="13" grpId="0" animBg="1"/>
      <p:bldP spid="5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3ACE77-3070-9843-BCBE-A609E9C809D1}"/>
              </a:ext>
            </a:extLst>
          </p:cNvPr>
          <p:cNvSpPr>
            <a:spLocks noGrp="1"/>
          </p:cNvSpPr>
          <p:nvPr>
            <p:ph type="sldNum" sz="quarter" idx="10"/>
          </p:nvPr>
        </p:nvSpPr>
        <p:spPr/>
        <p:txBody>
          <a:bodyPr/>
          <a:lstStyle/>
          <a:p>
            <a:pPr>
              <a:defRPr/>
            </a:pPr>
            <a:fld id="{37E6B2A9-E175-7F40-B993-EC9D598FC2D7}" type="slidenum">
              <a:rPr lang="en-US" smtClean="0"/>
              <a:pPr>
                <a:defRPr/>
              </a:pPr>
              <a:t>15</a:t>
            </a:fld>
            <a:endParaRPr lang="en-US" dirty="0"/>
          </a:p>
        </p:txBody>
      </p:sp>
      <p:sp>
        <p:nvSpPr>
          <p:cNvPr id="15" name="Rounded Rectangle 14">
            <a:extLst>
              <a:ext uri="{FF2B5EF4-FFF2-40B4-BE49-F238E27FC236}">
                <a16:creationId xmlns:a16="http://schemas.microsoft.com/office/drawing/2014/main" id="{2247F3FA-9E8B-8AFC-4BBC-3D01E7BE8819}"/>
              </a:ext>
            </a:extLst>
          </p:cNvPr>
          <p:cNvSpPr/>
          <p:nvPr/>
        </p:nvSpPr>
        <p:spPr>
          <a:xfrm>
            <a:off x="5178255" y="5084183"/>
            <a:ext cx="2017986" cy="1114097"/>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4800" dirty="0"/>
              <a:t>LM</a:t>
            </a:r>
          </a:p>
        </p:txBody>
      </p:sp>
      <p:sp>
        <p:nvSpPr>
          <p:cNvPr id="17" name="Rectangle 16">
            <a:extLst>
              <a:ext uri="{FF2B5EF4-FFF2-40B4-BE49-F238E27FC236}">
                <a16:creationId xmlns:a16="http://schemas.microsoft.com/office/drawing/2014/main" id="{4BC5FF02-F4DE-B5F4-AE23-077FA997485D}"/>
              </a:ext>
            </a:extLst>
          </p:cNvPr>
          <p:cNvSpPr/>
          <p:nvPr/>
        </p:nvSpPr>
        <p:spPr>
          <a:xfrm>
            <a:off x="8121041" y="5427379"/>
            <a:ext cx="2768624" cy="369332"/>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positive</a:t>
            </a:r>
          </a:p>
        </p:txBody>
      </p:sp>
      <p:cxnSp>
        <p:nvCxnSpPr>
          <p:cNvPr id="18" name="Straight Arrow Connector 17">
            <a:extLst>
              <a:ext uri="{FF2B5EF4-FFF2-40B4-BE49-F238E27FC236}">
                <a16:creationId xmlns:a16="http://schemas.microsoft.com/office/drawing/2014/main" id="{163B9434-39E2-9C18-9DD1-65530E071172}"/>
              </a:ext>
            </a:extLst>
          </p:cNvPr>
          <p:cNvCxnSpPr>
            <a:cxnSpLocks/>
          </p:cNvCxnSpPr>
          <p:nvPr/>
        </p:nvCxnSpPr>
        <p:spPr>
          <a:xfrm>
            <a:off x="4283825" y="5641231"/>
            <a:ext cx="894430" cy="1"/>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19" name="Straight Arrow Connector 18">
            <a:extLst>
              <a:ext uri="{FF2B5EF4-FFF2-40B4-BE49-F238E27FC236}">
                <a16:creationId xmlns:a16="http://schemas.microsoft.com/office/drawing/2014/main" id="{7385538B-49CB-B02D-E23B-472C759D7987}"/>
              </a:ext>
            </a:extLst>
          </p:cNvPr>
          <p:cNvCxnSpPr>
            <a:cxnSpLocks/>
          </p:cNvCxnSpPr>
          <p:nvPr/>
        </p:nvCxnSpPr>
        <p:spPr>
          <a:xfrm>
            <a:off x="7196738" y="5641231"/>
            <a:ext cx="76725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pic>
        <p:nvPicPr>
          <p:cNvPr id="21" name="Graphic 20" descr="Badge Follow with solid fill">
            <a:extLst>
              <a:ext uri="{FF2B5EF4-FFF2-40B4-BE49-F238E27FC236}">
                <a16:creationId xmlns:a16="http://schemas.microsoft.com/office/drawing/2014/main" id="{2AEB3BD3-6477-1F69-FC81-F993B08B82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93305" y="4885071"/>
            <a:ext cx="457200" cy="457200"/>
          </a:xfrm>
          <a:prstGeom prst="rect">
            <a:avLst/>
          </a:prstGeom>
        </p:spPr>
      </p:pic>
      <p:sp>
        <p:nvSpPr>
          <p:cNvPr id="22" name="Rectangle 21">
            <a:extLst>
              <a:ext uri="{FF2B5EF4-FFF2-40B4-BE49-F238E27FC236}">
                <a16:creationId xmlns:a16="http://schemas.microsoft.com/office/drawing/2014/main" id="{BC4D4BD0-F966-2571-2534-AF16AAEEEB69}"/>
              </a:ext>
            </a:extLst>
          </p:cNvPr>
          <p:cNvSpPr/>
          <p:nvPr/>
        </p:nvSpPr>
        <p:spPr>
          <a:xfrm>
            <a:off x="442143" y="5344766"/>
            <a:ext cx="3492650" cy="646331"/>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Sentence: That was a great fantasy movie.</a:t>
            </a:r>
            <a:endParaRPr lang="en-US" dirty="0"/>
          </a:p>
        </p:txBody>
      </p:sp>
      <p:graphicFrame>
        <p:nvGraphicFramePr>
          <p:cNvPr id="25" name="Table 9">
            <a:extLst>
              <a:ext uri="{FF2B5EF4-FFF2-40B4-BE49-F238E27FC236}">
                <a16:creationId xmlns:a16="http://schemas.microsoft.com/office/drawing/2014/main" id="{5BF48A11-3506-CB44-F9B1-ECFC3CE311FE}"/>
              </a:ext>
            </a:extLst>
          </p:cNvPr>
          <p:cNvGraphicFramePr>
            <a:graphicFrameLocks noGrp="1"/>
          </p:cNvGraphicFramePr>
          <p:nvPr/>
        </p:nvGraphicFramePr>
        <p:xfrm>
          <a:off x="1342106" y="4238210"/>
          <a:ext cx="1356820" cy="365760"/>
        </p:xfrm>
        <a:graphic>
          <a:graphicData uri="http://schemas.openxmlformats.org/drawingml/2006/table">
            <a:tbl>
              <a:tblPr firstRow="1" bandRow="1">
                <a:tableStyleId>{5C22544A-7EE6-4342-B048-85BDC9FD1C3A}</a:tableStyleId>
              </a:tblPr>
              <a:tblGrid>
                <a:gridCol w="339205">
                  <a:extLst>
                    <a:ext uri="{9D8B030D-6E8A-4147-A177-3AD203B41FA5}">
                      <a16:colId xmlns:a16="http://schemas.microsoft.com/office/drawing/2014/main" val="3534915434"/>
                    </a:ext>
                  </a:extLst>
                </a:gridCol>
                <a:gridCol w="339205">
                  <a:extLst>
                    <a:ext uri="{9D8B030D-6E8A-4147-A177-3AD203B41FA5}">
                      <a16:colId xmlns:a16="http://schemas.microsoft.com/office/drawing/2014/main" val="1238288208"/>
                    </a:ext>
                  </a:extLst>
                </a:gridCol>
                <a:gridCol w="339205">
                  <a:extLst>
                    <a:ext uri="{9D8B030D-6E8A-4147-A177-3AD203B41FA5}">
                      <a16:colId xmlns:a16="http://schemas.microsoft.com/office/drawing/2014/main" val="3224079992"/>
                    </a:ext>
                  </a:extLst>
                </a:gridCol>
                <a:gridCol w="339205">
                  <a:extLst>
                    <a:ext uri="{9D8B030D-6E8A-4147-A177-3AD203B41FA5}">
                      <a16:colId xmlns:a16="http://schemas.microsoft.com/office/drawing/2014/main" val="1834554974"/>
                    </a:ext>
                  </a:extLst>
                </a:gridCol>
              </a:tblGrid>
              <a:tr h="195963">
                <a:tc>
                  <a:txBody>
                    <a:bodyPr/>
                    <a:lstStyle/>
                    <a:p>
                      <a:endParaRPr lang="en-US" dirty="0"/>
                    </a:p>
                  </a:txBody>
                  <a:tcPr>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00E600">
                        <a:alpha val="16863"/>
                      </a:srgbClr>
                    </a:solidFill>
                  </a:tcPr>
                </a:tc>
                <a:tc>
                  <a:txBody>
                    <a:bodyPr/>
                    <a:lstStyle/>
                    <a:p>
                      <a:endParaRPr lang="en-US" dirty="0"/>
                    </a:p>
                  </a:txBody>
                  <a:tcPr>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00E600">
                        <a:alpha val="16863"/>
                      </a:srgbClr>
                    </a:solidFill>
                  </a:tcPr>
                </a:tc>
                <a:tc>
                  <a:txBody>
                    <a:bodyPr/>
                    <a:lstStyle/>
                    <a:p>
                      <a:endParaRPr lang="en-US" dirty="0"/>
                    </a:p>
                  </a:txBody>
                  <a:tcPr>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00E600">
                        <a:alpha val="16863"/>
                      </a:srgbClr>
                    </a:solidFill>
                  </a:tcPr>
                </a:tc>
                <a:tc>
                  <a:txBody>
                    <a:bodyPr/>
                    <a:lstStyle/>
                    <a:p>
                      <a:endParaRPr lang="en-US" dirty="0"/>
                    </a:p>
                  </a:txBody>
                  <a:tcPr>
                    <a:lnL w="28575" cap="flat" cmpd="sng" algn="ctr">
                      <a:solidFill>
                        <a:srgbClr val="00B050"/>
                      </a:solidFill>
                      <a:prstDash val="solid"/>
                      <a:round/>
                      <a:headEnd type="none" w="med" len="med"/>
                      <a:tailEnd type="none" w="med" len="med"/>
                    </a:lnL>
                    <a:lnR w="28575" cap="flat" cmpd="sng" algn="ctr">
                      <a:solidFill>
                        <a:srgbClr val="00B050"/>
                      </a:solidFill>
                      <a:prstDash val="solid"/>
                      <a:round/>
                      <a:headEnd type="none" w="med" len="med"/>
                      <a:tailEnd type="none" w="med" len="med"/>
                    </a:lnR>
                    <a:lnT w="28575" cap="flat" cmpd="sng" algn="ctr">
                      <a:solidFill>
                        <a:srgbClr val="00B050"/>
                      </a:solidFill>
                      <a:prstDash val="solid"/>
                      <a:round/>
                      <a:headEnd type="none" w="med" len="med"/>
                      <a:tailEnd type="none" w="med" len="med"/>
                    </a:lnT>
                    <a:lnB w="28575" cap="flat" cmpd="sng" algn="ctr">
                      <a:solidFill>
                        <a:srgbClr val="00B050"/>
                      </a:solidFill>
                      <a:prstDash val="solid"/>
                      <a:round/>
                      <a:headEnd type="none" w="med" len="med"/>
                      <a:tailEnd type="none" w="med" len="med"/>
                    </a:lnB>
                    <a:solidFill>
                      <a:srgbClr val="00E600">
                        <a:alpha val="16863"/>
                      </a:srgbClr>
                    </a:solidFill>
                  </a:tcPr>
                </a:tc>
                <a:extLst>
                  <a:ext uri="{0D108BD9-81ED-4DB2-BD59-A6C34878D82A}">
                    <a16:rowId xmlns:a16="http://schemas.microsoft.com/office/drawing/2014/main" val="378298463"/>
                  </a:ext>
                </a:extLst>
              </a:tr>
            </a:tbl>
          </a:graphicData>
        </a:graphic>
      </p:graphicFrame>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02351C86-DC6D-92D6-9304-376DE234A384}"/>
                  </a:ext>
                </a:extLst>
              </p:cNvPr>
              <p:cNvSpPr/>
              <p:nvPr/>
            </p:nvSpPr>
            <p:spPr>
              <a:xfrm>
                <a:off x="637632" y="3742455"/>
                <a:ext cx="2882777" cy="400110"/>
              </a:xfrm>
              <a:prstGeom prst="rect">
                <a:avLst/>
              </a:prstGeom>
            </p:spPr>
            <p:txBody>
              <a:bodyPr wrap="none">
                <a:spAutoFit/>
              </a:bodyPr>
              <a:lstStyle/>
              <a:p>
                <a14:m>
                  <m:oMath xmlns:m="http://schemas.openxmlformats.org/officeDocument/2006/math">
                    <m:sSup>
                      <m:sSupPr>
                        <m:ctrlPr>
                          <a:rPr lang="en-US" sz="2000" i="1" smtClean="0">
                            <a:solidFill>
                              <a:srgbClr val="5C953F"/>
                            </a:solidFill>
                            <a:latin typeface="Cambria Math" panose="02040503050406030204" pitchFamily="18" charset="0"/>
                          </a:rPr>
                        </m:ctrlPr>
                      </m:sSupPr>
                      <m:e>
                        <m:r>
                          <a:rPr lang="en-US" sz="2000" i="1">
                            <a:solidFill>
                              <a:srgbClr val="5C953F"/>
                            </a:solidFill>
                            <a:latin typeface="Cambria Math" panose="02040503050406030204" pitchFamily="18" charset="0"/>
                          </a:rPr>
                          <m:t>𝑝</m:t>
                        </m:r>
                      </m:e>
                      <m:sup>
                        <m:r>
                          <a:rPr lang="en-US" sz="2000">
                            <a:solidFill>
                              <a:srgbClr val="5C953F"/>
                            </a:solidFill>
                            <a:latin typeface="Cambria Math" panose="02040503050406030204" pitchFamily="18" charset="0"/>
                          </a:rPr>
                          <m:t>∗</m:t>
                        </m:r>
                      </m:sup>
                    </m:sSup>
                  </m:oMath>
                </a14:m>
                <a:r>
                  <a:rPr lang="en-US" sz="2000" dirty="0"/>
                  <a:t>: optimized for the task</a:t>
                </a:r>
              </a:p>
            </p:txBody>
          </p:sp>
        </mc:Choice>
        <mc:Fallback xmlns="">
          <p:sp>
            <p:nvSpPr>
              <p:cNvPr id="3" name="Rectangle 2">
                <a:extLst>
                  <a:ext uri="{FF2B5EF4-FFF2-40B4-BE49-F238E27FC236}">
                    <a16:creationId xmlns:a16="http://schemas.microsoft.com/office/drawing/2014/main" id="{02351C86-DC6D-92D6-9304-376DE234A384}"/>
                  </a:ext>
                </a:extLst>
              </p:cNvPr>
              <p:cNvSpPr>
                <a:spLocks noRot="1" noChangeAspect="1" noMove="1" noResize="1" noEditPoints="1" noAdjustHandles="1" noChangeArrowheads="1" noChangeShapeType="1" noTextEdit="1"/>
              </p:cNvSpPr>
              <p:nvPr/>
            </p:nvSpPr>
            <p:spPr>
              <a:xfrm>
                <a:off x="637632" y="3742455"/>
                <a:ext cx="2882777" cy="400110"/>
              </a:xfrm>
              <a:prstGeom prst="rect">
                <a:avLst/>
              </a:prstGeom>
              <a:blipFill>
                <a:blip r:embed="rId5"/>
                <a:stretch>
                  <a:fillRect t="-9091" r="-1322" b="-24242"/>
                </a:stretch>
              </a:blipFill>
            </p:spPr>
            <p:txBody>
              <a:bodyPr/>
              <a:lstStyle/>
              <a:p>
                <a:r>
                  <a:rPr lang="en-US">
                    <a:noFill/>
                  </a:rPr>
                  <a:t> </a:t>
                </a:r>
              </a:p>
            </p:txBody>
          </p:sp>
        </mc:Fallback>
      </mc:AlternateContent>
      <p:graphicFrame>
        <p:nvGraphicFramePr>
          <p:cNvPr id="23" name="Table 9">
            <a:extLst>
              <a:ext uri="{FF2B5EF4-FFF2-40B4-BE49-F238E27FC236}">
                <a16:creationId xmlns:a16="http://schemas.microsoft.com/office/drawing/2014/main" id="{C44A0E20-D0E9-5D56-63D6-3E2681AC23F8}"/>
              </a:ext>
            </a:extLst>
          </p:cNvPr>
          <p:cNvGraphicFramePr>
            <a:graphicFrameLocks noGrp="1"/>
          </p:cNvGraphicFramePr>
          <p:nvPr/>
        </p:nvGraphicFramePr>
        <p:xfrm>
          <a:off x="1342106" y="2853129"/>
          <a:ext cx="1356820" cy="365760"/>
        </p:xfrm>
        <a:graphic>
          <a:graphicData uri="http://schemas.openxmlformats.org/drawingml/2006/table">
            <a:tbl>
              <a:tblPr firstRow="1" bandRow="1">
                <a:tableStyleId>{5C22544A-7EE6-4342-B048-85BDC9FD1C3A}</a:tableStyleId>
              </a:tblPr>
              <a:tblGrid>
                <a:gridCol w="339205">
                  <a:extLst>
                    <a:ext uri="{9D8B030D-6E8A-4147-A177-3AD203B41FA5}">
                      <a16:colId xmlns:a16="http://schemas.microsoft.com/office/drawing/2014/main" val="3534915434"/>
                    </a:ext>
                  </a:extLst>
                </a:gridCol>
                <a:gridCol w="339205">
                  <a:extLst>
                    <a:ext uri="{9D8B030D-6E8A-4147-A177-3AD203B41FA5}">
                      <a16:colId xmlns:a16="http://schemas.microsoft.com/office/drawing/2014/main" val="1238288208"/>
                    </a:ext>
                  </a:extLst>
                </a:gridCol>
                <a:gridCol w="339205">
                  <a:extLst>
                    <a:ext uri="{9D8B030D-6E8A-4147-A177-3AD203B41FA5}">
                      <a16:colId xmlns:a16="http://schemas.microsoft.com/office/drawing/2014/main" val="3224079992"/>
                    </a:ext>
                  </a:extLst>
                </a:gridCol>
                <a:gridCol w="339205">
                  <a:extLst>
                    <a:ext uri="{9D8B030D-6E8A-4147-A177-3AD203B41FA5}">
                      <a16:colId xmlns:a16="http://schemas.microsoft.com/office/drawing/2014/main" val="1834554974"/>
                    </a:ext>
                  </a:extLst>
                </a:gridCol>
              </a:tblGrid>
              <a:tr h="195963">
                <a:tc>
                  <a:txBody>
                    <a:bodyPr/>
                    <a:lstStyle/>
                    <a:p>
                      <a:endParaRPr lang="en-US" dirty="0"/>
                    </a:p>
                  </a:txBody>
                  <a:tcP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rgbClr val="FFC9C6"/>
                    </a:solidFill>
                  </a:tcPr>
                </a:tc>
                <a:tc>
                  <a:txBody>
                    <a:bodyPr/>
                    <a:lstStyle/>
                    <a:p>
                      <a:endParaRPr lang="en-US" dirty="0"/>
                    </a:p>
                  </a:txBody>
                  <a:tcP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rgbClr val="FFC9C6"/>
                    </a:solidFill>
                  </a:tcPr>
                </a:tc>
                <a:tc>
                  <a:txBody>
                    <a:bodyPr/>
                    <a:lstStyle/>
                    <a:p>
                      <a:endParaRPr lang="en-US" dirty="0"/>
                    </a:p>
                  </a:txBody>
                  <a:tcP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rgbClr val="FFC9C6"/>
                    </a:solidFill>
                  </a:tcPr>
                </a:tc>
                <a:tc>
                  <a:txBody>
                    <a:bodyPr/>
                    <a:lstStyle/>
                    <a:p>
                      <a:endParaRPr lang="en-US" dirty="0"/>
                    </a:p>
                  </a:txBody>
                  <a:tcP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solidFill>
                      <a:srgbClr val="FFC9C6"/>
                    </a:solidFill>
                  </a:tcPr>
                </a:tc>
                <a:extLst>
                  <a:ext uri="{0D108BD9-81ED-4DB2-BD59-A6C34878D82A}">
                    <a16:rowId xmlns:a16="http://schemas.microsoft.com/office/drawing/2014/main" val="378298463"/>
                  </a:ext>
                </a:extLst>
              </a:tr>
            </a:tbl>
          </a:graphicData>
        </a:graphic>
      </p:graphicFrame>
      <mc:AlternateContent xmlns:mc="http://schemas.openxmlformats.org/markup-compatibility/2006">
        <mc:Choice xmlns:a14="http://schemas.microsoft.com/office/drawing/2010/main" Requires="a14">
          <p:sp>
            <p:nvSpPr>
              <p:cNvPr id="34" name="Rectangle 33">
                <a:extLst>
                  <a:ext uri="{FF2B5EF4-FFF2-40B4-BE49-F238E27FC236}">
                    <a16:creationId xmlns:a16="http://schemas.microsoft.com/office/drawing/2014/main" id="{213E6232-F2EE-89ED-D69B-2FC5ADE6B0B2}"/>
                  </a:ext>
                </a:extLst>
              </p:cNvPr>
              <p:cNvSpPr/>
              <p:nvPr/>
            </p:nvSpPr>
            <p:spPr>
              <a:xfrm>
                <a:off x="637632" y="2358828"/>
                <a:ext cx="5654048" cy="400110"/>
              </a:xfrm>
              <a:prstGeom prst="rect">
                <a:avLst/>
              </a:prstGeom>
            </p:spPr>
            <p:txBody>
              <a:bodyPr wrap="none">
                <a:spAutoFit/>
              </a:bodyPr>
              <a:lstStyle/>
              <a:p>
                <a14:m>
                  <m:oMath xmlns:m="http://schemas.openxmlformats.org/officeDocument/2006/math">
                    <m:acc>
                      <m:accPr>
                        <m:chr m:val="̃"/>
                        <m:ctrlPr>
                          <a:rPr lang="en-US" sz="2000" i="1">
                            <a:solidFill>
                              <a:srgbClr val="FF0000"/>
                            </a:solidFill>
                            <a:latin typeface="Cambria Math" panose="02040503050406030204" pitchFamily="18" charset="0"/>
                          </a:rPr>
                        </m:ctrlPr>
                      </m:accPr>
                      <m:e>
                        <m:r>
                          <a:rPr lang="en-US" sz="2000" i="1">
                            <a:solidFill>
                              <a:srgbClr val="FF0000"/>
                            </a:solidFill>
                            <a:latin typeface="Cambria Math" panose="02040503050406030204" pitchFamily="18" charset="0"/>
                          </a:rPr>
                          <m:t>𝑝</m:t>
                        </m:r>
                      </m:e>
                    </m:acc>
                  </m:oMath>
                </a14:m>
                <a:r>
                  <a:rPr lang="en-US" sz="2000" dirty="0"/>
                  <a:t>: optimized for the task + </a:t>
                </a:r>
                <a:r>
                  <a:rPr lang="en-US" sz="2000" dirty="0">
                    <a:solidFill>
                      <a:srgbClr val="7030A0"/>
                    </a:solidFill>
                    <a:latin typeface="Consolas" panose="020B0609020204030204" pitchFamily="49" charset="0"/>
                    <a:cs typeface="Consolas" panose="020B0609020204030204" pitchFamily="49" charset="0"/>
                  </a:rPr>
                  <a:t>project</a:t>
                </a:r>
                <a:r>
                  <a:rPr lang="en-US" sz="2000" dirty="0"/>
                  <a:t> to </a:t>
                </a:r>
                <a:r>
                  <a:rPr lang="en-US" sz="2000" dirty="0">
                    <a:solidFill>
                      <a:srgbClr val="1700FF"/>
                    </a:solidFill>
                  </a:rPr>
                  <a:t>a given text</a:t>
                </a:r>
              </a:p>
            </p:txBody>
          </p:sp>
        </mc:Choice>
        <mc:Fallback>
          <p:sp>
            <p:nvSpPr>
              <p:cNvPr id="34" name="Rectangle 33">
                <a:extLst>
                  <a:ext uri="{FF2B5EF4-FFF2-40B4-BE49-F238E27FC236}">
                    <a16:creationId xmlns:a16="http://schemas.microsoft.com/office/drawing/2014/main" id="{213E6232-F2EE-89ED-D69B-2FC5ADE6B0B2}"/>
                  </a:ext>
                </a:extLst>
              </p:cNvPr>
              <p:cNvSpPr>
                <a:spLocks noRot="1" noChangeAspect="1" noMove="1" noResize="1" noEditPoints="1" noAdjustHandles="1" noChangeArrowheads="1" noChangeShapeType="1" noTextEdit="1"/>
              </p:cNvSpPr>
              <p:nvPr/>
            </p:nvSpPr>
            <p:spPr>
              <a:xfrm>
                <a:off x="637632" y="2358828"/>
                <a:ext cx="5654048" cy="400110"/>
              </a:xfrm>
              <a:prstGeom prst="rect">
                <a:avLst/>
              </a:prstGeom>
              <a:blipFill>
                <a:blip r:embed="rId6"/>
                <a:stretch>
                  <a:fillRect t="-9091" b="-24242"/>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D1CC8F5C-FD5A-BF4E-84C9-FD5A7B3266B3}"/>
              </a:ext>
            </a:extLst>
          </p:cNvPr>
          <p:cNvCxnSpPr>
            <a:cxnSpLocks/>
          </p:cNvCxnSpPr>
          <p:nvPr/>
        </p:nvCxnSpPr>
        <p:spPr>
          <a:xfrm flipH="1">
            <a:off x="7281095" y="2010987"/>
            <a:ext cx="3839857" cy="3841"/>
          </a:xfrm>
          <a:prstGeom prst="line">
            <a:avLst/>
          </a:prstGeom>
          <a:ln w="3810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7DD49997-25C0-286E-E90E-AC2603EB9466}"/>
              </a:ext>
            </a:extLst>
          </p:cNvPr>
          <p:cNvSpPr/>
          <p:nvPr/>
        </p:nvSpPr>
        <p:spPr>
          <a:xfrm flipH="1">
            <a:off x="7295680" y="850936"/>
            <a:ext cx="1302876"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8" name="Straight Connector 47">
            <a:extLst>
              <a:ext uri="{FF2B5EF4-FFF2-40B4-BE49-F238E27FC236}">
                <a16:creationId xmlns:a16="http://schemas.microsoft.com/office/drawing/2014/main" id="{80B9B83C-2683-F920-F341-09F556BD4AD1}"/>
              </a:ext>
            </a:extLst>
          </p:cNvPr>
          <p:cNvCxnSpPr>
            <a:cxnSpLocks/>
          </p:cNvCxnSpPr>
          <p:nvPr/>
        </p:nvCxnSpPr>
        <p:spPr>
          <a:xfrm flipH="1">
            <a:off x="7274765" y="635592"/>
            <a:ext cx="13555" cy="1375395"/>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1" name="Rectangle 30">
                <a:extLst>
                  <a:ext uri="{FF2B5EF4-FFF2-40B4-BE49-F238E27FC236}">
                    <a16:creationId xmlns:a16="http://schemas.microsoft.com/office/drawing/2014/main" id="{5CD2C38E-4560-7D19-4FCD-4105A786F7BC}"/>
                  </a:ext>
                </a:extLst>
              </p:cNvPr>
              <p:cNvSpPr/>
              <p:nvPr/>
            </p:nvSpPr>
            <p:spPr>
              <a:xfrm>
                <a:off x="6886388" y="1455415"/>
                <a:ext cx="455766" cy="335757"/>
              </a:xfrm>
              <a:prstGeom prst="rect">
                <a:avLst/>
              </a:prstGeom>
            </p:spPr>
            <p:txBody>
              <a:bodyPr wrap="none">
                <a:spAutoFit/>
              </a:bodyPr>
              <a:lstStyle/>
              <a:p>
                <a14:m>
                  <m:oMath xmlns:m="http://schemas.openxmlformats.org/officeDocument/2006/math">
                    <m:sSup>
                      <m:sSupPr>
                        <m:ctrlPr>
                          <a:rPr lang="en-US" i="1">
                            <a:solidFill>
                              <a:srgbClr val="5C953F"/>
                            </a:solidFill>
                            <a:latin typeface="Cambria Math" panose="02040503050406030204" pitchFamily="18" charset="0"/>
                          </a:rPr>
                        </m:ctrlPr>
                      </m:sSupPr>
                      <m:e>
                        <m:r>
                          <a:rPr lang="en-US" i="1">
                            <a:solidFill>
                              <a:srgbClr val="5C953F"/>
                            </a:solidFill>
                            <a:latin typeface="Cambria Math" panose="02040503050406030204" pitchFamily="18" charset="0"/>
                          </a:rPr>
                          <m:t>𝑝</m:t>
                        </m:r>
                      </m:e>
                      <m:sup>
                        <m:r>
                          <a:rPr lang="en-US" i="1">
                            <a:solidFill>
                              <a:srgbClr val="5C953F"/>
                            </a:solidFill>
                            <a:latin typeface="Cambria Math" panose="02040503050406030204" pitchFamily="18" charset="0"/>
                          </a:rPr>
                          <m:t>∗</m:t>
                        </m:r>
                      </m:sup>
                    </m:sSup>
                  </m:oMath>
                </a14:m>
                <a:r>
                  <a:rPr lang="en-US" dirty="0"/>
                  <a:t> </a:t>
                </a:r>
              </a:p>
            </p:txBody>
          </p:sp>
        </mc:Choice>
        <mc:Fallback>
          <p:sp>
            <p:nvSpPr>
              <p:cNvPr id="31" name="Rectangle 30">
                <a:extLst>
                  <a:ext uri="{FF2B5EF4-FFF2-40B4-BE49-F238E27FC236}">
                    <a16:creationId xmlns:a16="http://schemas.microsoft.com/office/drawing/2014/main" id="{5CD2C38E-4560-7D19-4FCD-4105A786F7BC}"/>
                  </a:ext>
                </a:extLst>
              </p:cNvPr>
              <p:cNvSpPr>
                <a:spLocks noRot="1" noChangeAspect="1" noMove="1" noResize="1" noEditPoints="1" noAdjustHandles="1" noChangeArrowheads="1" noChangeShapeType="1" noTextEdit="1"/>
              </p:cNvSpPr>
              <p:nvPr/>
            </p:nvSpPr>
            <p:spPr>
              <a:xfrm>
                <a:off x="6886388" y="1455415"/>
                <a:ext cx="455766" cy="335757"/>
              </a:xfrm>
              <a:prstGeom prst="rect">
                <a:avLst/>
              </a:prstGeom>
              <a:blipFill>
                <a:blip r:embed="rId7"/>
                <a:stretch>
                  <a:fillRect b="-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0451ADB6-3EA3-A986-7FDA-BE1E4F1D7308}"/>
                  </a:ext>
                </a:extLst>
              </p:cNvPr>
              <p:cNvSpPr txBox="1"/>
              <p:nvPr/>
            </p:nvSpPr>
            <p:spPr>
              <a:xfrm>
                <a:off x="6929885" y="789370"/>
                <a:ext cx="357406"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i="1">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𝑝</m:t>
                          </m:r>
                        </m:e>
                      </m:acc>
                    </m:oMath>
                  </m:oMathPara>
                </a14:m>
                <a:endParaRPr lang="en-US" b="1" dirty="0">
                  <a:solidFill>
                    <a:srgbClr val="FF0000"/>
                  </a:solidFill>
                  <a:latin typeface="Merriweather Sans" panose="02000503060000020004" pitchFamily="2" charset="77"/>
                </a:endParaRPr>
              </a:p>
            </p:txBody>
          </p:sp>
        </mc:Choice>
        <mc:Fallback>
          <p:sp>
            <p:nvSpPr>
              <p:cNvPr id="32" name="TextBox 31">
                <a:extLst>
                  <a:ext uri="{FF2B5EF4-FFF2-40B4-BE49-F238E27FC236}">
                    <a16:creationId xmlns:a16="http://schemas.microsoft.com/office/drawing/2014/main" id="{0451ADB6-3EA3-A986-7FDA-BE1E4F1D7308}"/>
                  </a:ext>
                </a:extLst>
              </p:cNvPr>
              <p:cNvSpPr txBox="1">
                <a:spLocks noRot="1" noChangeAspect="1" noMove="1" noResize="1" noEditPoints="1" noAdjustHandles="1" noChangeArrowheads="1" noChangeShapeType="1" noTextEdit="1"/>
              </p:cNvSpPr>
              <p:nvPr/>
            </p:nvSpPr>
            <p:spPr>
              <a:xfrm>
                <a:off x="6929885" y="789370"/>
                <a:ext cx="357406" cy="369332"/>
              </a:xfrm>
              <a:prstGeom prst="rect">
                <a:avLst/>
              </a:prstGeom>
              <a:blipFill>
                <a:blip r:embed="rId8"/>
                <a:stretch>
                  <a:fillRect b="-645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FCFDA8D5-1E9A-C3C5-366B-CA35664BD6AE}"/>
                  </a:ext>
                </a:extLst>
              </p:cNvPr>
              <p:cNvSpPr/>
              <p:nvPr/>
            </p:nvSpPr>
            <p:spPr>
              <a:xfrm>
                <a:off x="9205082" y="695029"/>
                <a:ext cx="3690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chemeClr val="tx1"/>
                          </a:solidFill>
                          <a:latin typeface="Cambria Math" panose="02040503050406030204" pitchFamily="18" charset="0"/>
                        </a:rPr>
                        <m:t>Δ</m:t>
                      </m:r>
                    </m:oMath>
                  </m:oMathPara>
                </a14:m>
                <a:endParaRPr lang="en-US" dirty="0">
                  <a:solidFill>
                    <a:schemeClr val="tx1"/>
                  </a:solidFill>
                </a:endParaRPr>
              </a:p>
            </p:txBody>
          </p:sp>
        </mc:Choice>
        <mc:Fallback>
          <p:sp>
            <p:nvSpPr>
              <p:cNvPr id="10" name="Rectangle 9">
                <a:extLst>
                  <a:ext uri="{FF2B5EF4-FFF2-40B4-BE49-F238E27FC236}">
                    <a16:creationId xmlns:a16="http://schemas.microsoft.com/office/drawing/2014/main" id="{FCFDA8D5-1E9A-C3C5-366B-CA35664BD6AE}"/>
                  </a:ext>
                </a:extLst>
              </p:cNvPr>
              <p:cNvSpPr>
                <a:spLocks noRot="1" noChangeAspect="1" noMove="1" noResize="1" noEditPoints="1" noAdjustHandles="1" noChangeArrowheads="1" noChangeShapeType="1" noTextEdit="1"/>
              </p:cNvSpPr>
              <p:nvPr/>
            </p:nvSpPr>
            <p:spPr>
              <a:xfrm>
                <a:off x="9205082" y="695029"/>
                <a:ext cx="369011" cy="369332"/>
              </a:xfrm>
              <a:prstGeom prst="rect">
                <a:avLst/>
              </a:prstGeom>
              <a:blipFill>
                <a:blip r:embed="rId9"/>
                <a:stretch>
                  <a:fillRect/>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7D12AE73-AA20-B765-2831-130BDB9E7882}"/>
              </a:ext>
            </a:extLst>
          </p:cNvPr>
          <p:cNvGrpSpPr/>
          <p:nvPr/>
        </p:nvGrpSpPr>
        <p:grpSpPr>
          <a:xfrm>
            <a:off x="5768829" y="3146702"/>
            <a:ext cx="909065" cy="909172"/>
            <a:chOff x="6440169" y="3146702"/>
            <a:chExt cx="1395018" cy="909172"/>
          </a:xfrm>
        </p:grpSpPr>
        <p:cxnSp>
          <p:nvCxnSpPr>
            <p:cNvPr id="6" name="Straight Arrow Connector 5">
              <a:extLst>
                <a:ext uri="{FF2B5EF4-FFF2-40B4-BE49-F238E27FC236}">
                  <a16:creationId xmlns:a16="http://schemas.microsoft.com/office/drawing/2014/main" id="{5AB6518E-668E-EA87-54BB-1206C00093AF}"/>
                </a:ext>
              </a:extLst>
            </p:cNvPr>
            <p:cNvCxnSpPr>
              <a:cxnSpLocks/>
            </p:cNvCxnSpPr>
            <p:nvPr/>
          </p:nvCxnSpPr>
          <p:spPr>
            <a:xfrm>
              <a:off x="6440169" y="4055874"/>
              <a:ext cx="1395018" cy="0"/>
            </a:xfrm>
            <a:prstGeom prst="straightConnector1">
              <a:avLst/>
            </a:prstGeom>
            <a:ln w="158750" cmpd="sng">
              <a:solidFill>
                <a:srgbClr val="5C953F">
                  <a:alpha val="34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FE9F278-53C5-A736-A3C1-D856A89F175F}"/>
                </a:ext>
              </a:extLst>
            </p:cNvPr>
            <p:cNvCxnSpPr>
              <a:cxnSpLocks/>
            </p:cNvCxnSpPr>
            <p:nvPr/>
          </p:nvCxnSpPr>
          <p:spPr>
            <a:xfrm>
              <a:off x="6440169" y="3146702"/>
              <a:ext cx="1395018" cy="0"/>
            </a:xfrm>
            <a:prstGeom prst="straightConnector1">
              <a:avLst/>
            </a:prstGeom>
            <a:ln w="158750" cmpd="sng">
              <a:solidFill>
                <a:srgbClr val="FF0000">
                  <a:alpha val="20066"/>
                </a:srgbClr>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B53A11F5-B951-36A1-A27D-962B690FC598}"/>
              </a:ext>
            </a:extLst>
          </p:cNvPr>
          <p:cNvSpPr txBox="1"/>
          <p:nvPr/>
        </p:nvSpPr>
        <p:spPr>
          <a:xfrm>
            <a:off x="9833971" y="208739"/>
            <a:ext cx="2291081" cy="535236"/>
          </a:xfrm>
          <a:prstGeom prst="ribbon2">
            <a:avLst>
              <a:gd name="adj1" fmla="val 16667"/>
              <a:gd name="adj2" fmla="val 75000"/>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r>
              <a:rPr lang="en-US" sz="1600" b="1" dirty="0">
                <a:solidFill>
                  <a:schemeClr val="accent5">
                    <a:lumMod val="50000"/>
                  </a:schemeClr>
                </a:solidFill>
                <a:latin typeface="Segoe Print" panose="02000800000000000000" pitchFamily="2" charset="0"/>
              </a:rPr>
              <a:t>EXPECTATION</a:t>
            </a:r>
          </a:p>
        </p:txBody>
      </p:sp>
      <p:sp>
        <p:nvSpPr>
          <p:cNvPr id="51" name="Rectangle 50">
            <a:extLst>
              <a:ext uri="{FF2B5EF4-FFF2-40B4-BE49-F238E27FC236}">
                <a16:creationId xmlns:a16="http://schemas.microsoft.com/office/drawing/2014/main" id="{4E215149-873D-3AA5-1130-94EC871062B1}"/>
              </a:ext>
            </a:extLst>
          </p:cNvPr>
          <p:cNvSpPr/>
          <p:nvPr/>
        </p:nvSpPr>
        <p:spPr>
          <a:xfrm>
            <a:off x="8583057" y="2027958"/>
            <a:ext cx="1019831" cy="369332"/>
          </a:xfrm>
          <a:prstGeom prst="rect">
            <a:avLst/>
          </a:prstGeom>
        </p:spPr>
        <p:txBody>
          <a:bodyPr wrap="none">
            <a:spAutoFit/>
          </a:bodyPr>
          <a:lstStyle/>
          <a:p>
            <a:r>
              <a:rPr lang="en-US" dirty="0"/>
              <a:t>accuracy</a:t>
            </a:r>
          </a:p>
        </p:txBody>
      </p:sp>
      <p:cxnSp>
        <p:nvCxnSpPr>
          <p:cNvPr id="26" name="Straight Connector 25">
            <a:extLst>
              <a:ext uri="{FF2B5EF4-FFF2-40B4-BE49-F238E27FC236}">
                <a16:creationId xmlns:a16="http://schemas.microsoft.com/office/drawing/2014/main" id="{5C8BA4C7-9A01-C71D-979F-E90B6F04EED9}"/>
              </a:ext>
            </a:extLst>
          </p:cNvPr>
          <p:cNvCxnSpPr>
            <a:cxnSpLocks/>
          </p:cNvCxnSpPr>
          <p:nvPr/>
        </p:nvCxnSpPr>
        <p:spPr>
          <a:xfrm flipH="1">
            <a:off x="7315300" y="4295404"/>
            <a:ext cx="3839857" cy="3841"/>
          </a:xfrm>
          <a:prstGeom prst="line">
            <a:avLst/>
          </a:prstGeom>
          <a:ln w="3810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FA6A4FA-ECED-DD0B-D2E2-871252E472D6}"/>
              </a:ext>
            </a:extLst>
          </p:cNvPr>
          <p:cNvCxnSpPr>
            <a:cxnSpLocks/>
          </p:cNvCxnSpPr>
          <p:nvPr/>
        </p:nvCxnSpPr>
        <p:spPr>
          <a:xfrm>
            <a:off x="7293621" y="2888679"/>
            <a:ext cx="4129" cy="140421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9" name="Rectangle 28">
                <a:extLst>
                  <a:ext uri="{FF2B5EF4-FFF2-40B4-BE49-F238E27FC236}">
                    <a16:creationId xmlns:a16="http://schemas.microsoft.com/office/drawing/2014/main" id="{5207826E-2A89-C3F3-7C54-391008809B3B}"/>
                  </a:ext>
                </a:extLst>
              </p:cNvPr>
              <p:cNvSpPr/>
              <p:nvPr/>
            </p:nvSpPr>
            <p:spPr>
              <a:xfrm>
                <a:off x="6896847" y="3713089"/>
                <a:ext cx="455766" cy="335757"/>
              </a:xfrm>
              <a:prstGeom prst="rect">
                <a:avLst/>
              </a:prstGeom>
            </p:spPr>
            <p:txBody>
              <a:bodyPr wrap="none">
                <a:spAutoFit/>
              </a:bodyPr>
              <a:lstStyle/>
              <a:p>
                <a14:m>
                  <m:oMath xmlns:m="http://schemas.openxmlformats.org/officeDocument/2006/math">
                    <m:sSup>
                      <m:sSupPr>
                        <m:ctrlPr>
                          <a:rPr lang="en-US" i="1">
                            <a:solidFill>
                              <a:srgbClr val="5C953F"/>
                            </a:solidFill>
                            <a:latin typeface="Cambria Math" panose="02040503050406030204" pitchFamily="18" charset="0"/>
                          </a:rPr>
                        </m:ctrlPr>
                      </m:sSupPr>
                      <m:e>
                        <m:r>
                          <a:rPr lang="en-US" i="1">
                            <a:solidFill>
                              <a:srgbClr val="5C953F"/>
                            </a:solidFill>
                            <a:latin typeface="Cambria Math" panose="02040503050406030204" pitchFamily="18" charset="0"/>
                          </a:rPr>
                          <m:t>𝑝</m:t>
                        </m:r>
                      </m:e>
                      <m:sup>
                        <m:r>
                          <a:rPr lang="en-US" i="1">
                            <a:solidFill>
                              <a:srgbClr val="5C953F"/>
                            </a:solidFill>
                            <a:latin typeface="Cambria Math" panose="02040503050406030204" pitchFamily="18" charset="0"/>
                          </a:rPr>
                          <m:t>∗</m:t>
                        </m:r>
                      </m:sup>
                    </m:sSup>
                  </m:oMath>
                </a14:m>
                <a:r>
                  <a:rPr lang="en-US" dirty="0"/>
                  <a:t> </a:t>
                </a:r>
              </a:p>
            </p:txBody>
          </p:sp>
        </mc:Choice>
        <mc:Fallback>
          <p:sp>
            <p:nvSpPr>
              <p:cNvPr id="29" name="Rectangle 28">
                <a:extLst>
                  <a:ext uri="{FF2B5EF4-FFF2-40B4-BE49-F238E27FC236}">
                    <a16:creationId xmlns:a16="http://schemas.microsoft.com/office/drawing/2014/main" id="{5207826E-2A89-C3F3-7C54-391008809B3B}"/>
                  </a:ext>
                </a:extLst>
              </p:cNvPr>
              <p:cNvSpPr>
                <a:spLocks noRot="1" noChangeAspect="1" noMove="1" noResize="1" noEditPoints="1" noAdjustHandles="1" noChangeArrowheads="1" noChangeShapeType="1" noTextEdit="1"/>
              </p:cNvSpPr>
              <p:nvPr/>
            </p:nvSpPr>
            <p:spPr>
              <a:xfrm>
                <a:off x="6896847" y="3713089"/>
                <a:ext cx="455766" cy="335757"/>
              </a:xfrm>
              <a:prstGeom prst="rect">
                <a:avLst/>
              </a:prstGeom>
              <a:blipFill>
                <a:blip r:embed="rId10"/>
                <a:stretch>
                  <a:fillRect b="-1851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13333C4E-08B6-CB7C-8950-F7F9200663B9}"/>
                  </a:ext>
                </a:extLst>
              </p:cNvPr>
              <p:cNvSpPr txBox="1"/>
              <p:nvPr/>
            </p:nvSpPr>
            <p:spPr>
              <a:xfrm>
                <a:off x="6940344" y="3061688"/>
                <a:ext cx="357406"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i="1">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𝑝</m:t>
                          </m:r>
                        </m:e>
                      </m:acc>
                    </m:oMath>
                  </m:oMathPara>
                </a14:m>
                <a:endParaRPr lang="en-US" b="1" dirty="0">
                  <a:solidFill>
                    <a:srgbClr val="FF0000"/>
                  </a:solidFill>
                  <a:latin typeface="Merriweather Sans" panose="02000503060000020004" pitchFamily="2" charset="77"/>
                </a:endParaRPr>
              </a:p>
            </p:txBody>
          </p:sp>
        </mc:Choice>
        <mc:Fallback>
          <p:sp>
            <p:nvSpPr>
              <p:cNvPr id="30" name="TextBox 29">
                <a:extLst>
                  <a:ext uri="{FF2B5EF4-FFF2-40B4-BE49-F238E27FC236}">
                    <a16:creationId xmlns:a16="http://schemas.microsoft.com/office/drawing/2014/main" id="{13333C4E-08B6-CB7C-8950-F7F9200663B9}"/>
                  </a:ext>
                </a:extLst>
              </p:cNvPr>
              <p:cNvSpPr txBox="1">
                <a:spLocks noRot="1" noChangeAspect="1" noMove="1" noResize="1" noEditPoints="1" noAdjustHandles="1" noChangeArrowheads="1" noChangeShapeType="1" noTextEdit="1"/>
              </p:cNvSpPr>
              <p:nvPr/>
            </p:nvSpPr>
            <p:spPr>
              <a:xfrm>
                <a:off x="6940344" y="3061688"/>
                <a:ext cx="357406" cy="369332"/>
              </a:xfrm>
              <a:prstGeom prst="rect">
                <a:avLst/>
              </a:prstGeom>
              <a:blipFill>
                <a:blip r:embed="rId8"/>
                <a:stretch>
                  <a:fillRect b="-6452"/>
                </a:stretch>
              </a:blipFill>
            </p:spPr>
            <p:txBody>
              <a:bodyPr/>
              <a:lstStyle/>
              <a:p>
                <a:r>
                  <a:rPr lang="en-US">
                    <a:noFill/>
                  </a:rPr>
                  <a:t> </a:t>
                </a:r>
              </a:p>
            </p:txBody>
          </p:sp>
        </mc:Fallback>
      </mc:AlternateContent>
      <p:sp>
        <p:nvSpPr>
          <p:cNvPr id="33" name="Rectangle 32">
            <a:extLst>
              <a:ext uri="{FF2B5EF4-FFF2-40B4-BE49-F238E27FC236}">
                <a16:creationId xmlns:a16="http://schemas.microsoft.com/office/drawing/2014/main" id="{49947CB2-086F-268A-FD36-008172DE3898}"/>
              </a:ext>
            </a:extLst>
          </p:cNvPr>
          <p:cNvSpPr/>
          <p:nvPr/>
        </p:nvSpPr>
        <p:spPr>
          <a:xfrm>
            <a:off x="8750364" y="3752587"/>
            <a:ext cx="1019831" cy="369332"/>
          </a:xfrm>
          <a:prstGeom prst="rect">
            <a:avLst/>
          </a:prstGeom>
        </p:spPr>
        <p:txBody>
          <a:bodyPr wrap="none">
            <a:spAutoFit/>
          </a:bodyPr>
          <a:lstStyle/>
          <a:p>
            <a:r>
              <a:rPr lang="en-US" dirty="0"/>
              <a:t>accuracy</a:t>
            </a:r>
          </a:p>
        </p:txBody>
      </p:sp>
      <p:grpSp>
        <p:nvGrpSpPr>
          <p:cNvPr id="35" name="Group 34">
            <a:extLst>
              <a:ext uri="{FF2B5EF4-FFF2-40B4-BE49-F238E27FC236}">
                <a16:creationId xmlns:a16="http://schemas.microsoft.com/office/drawing/2014/main" id="{381FED1D-52C4-5FC3-4284-8E62871FFC6D}"/>
              </a:ext>
            </a:extLst>
          </p:cNvPr>
          <p:cNvGrpSpPr/>
          <p:nvPr/>
        </p:nvGrpSpPr>
        <p:grpSpPr>
          <a:xfrm flipH="1">
            <a:off x="7320730" y="3761497"/>
            <a:ext cx="3107677" cy="369333"/>
            <a:chOff x="3846891" y="4057457"/>
            <a:chExt cx="2486732" cy="369333"/>
          </a:xfrm>
        </p:grpSpPr>
        <p:sp>
          <p:nvSpPr>
            <p:cNvPr id="36" name="Rectangle 35">
              <a:extLst>
                <a:ext uri="{FF2B5EF4-FFF2-40B4-BE49-F238E27FC236}">
                  <a16:creationId xmlns:a16="http://schemas.microsoft.com/office/drawing/2014/main" id="{E1F5D90A-BBB9-E85F-73DD-72D3DE3B85E0}"/>
                </a:ext>
              </a:extLst>
            </p:cNvPr>
            <p:cNvSpPr/>
            <p:nvPr/>
          </p:nvSpPr>
          <p:spPr>
            <a:xfrm>
              <a:off x="3950293" y="4057457"/>
              <a:ext cx="2383330" cy="369333"/>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98303462-0399-45A1-FD11-D9E3F07581D8}"/>
                </a:ext>
              </a:extLst>
            </p:cNvPr>
            <p:cNvSpPr txBox="1"/>
            <p:nvPr/>
          </p:nvSpPr>
          <p:spPr>
            <a:xfrm>
              <a:off x="3846891" y="4076856"/>
              <a:ext cx="722842" cy="338554"/>
            </a:xfrm>
            <a:prstGeom prst="rect">
              <a:avLst/>
            </a:prstGeom>
            <a:noFill/>
          </p:spPr>
          <p:txBody>
            <a:bodyPr wrap="square" rtlCol="0">
              <a:spAutoFit/>
            </a:bodyPr>
            <a:lstStyle/>
            <a:p>
              <a:pPr algn="ctr"/>
              <a:r>
                <a:rPr lang="en-US" sz="1600" b="1" dirty="0">
                  <a:solidFill>
                    <a:schemeClr val="bg1"/>
                  </a:solidFill>
                  <a:latin typeface="Merriweather Sans" panose="02000503060000020004" pitchFamily="2" charset="77"/>
                </a:rPr>
                <a:t>92.4</a:t>
              </a:r>
            </a:p>
          </p:txBody>
        </p:sp>
      </p:grpSp>
      <p:grpSp>
        <p:nvGrpSpPr>
          <p:cNvPr id="38" name="Group 37">
            <a:extLst>
              <a:ext uri="{FF2B5EF4-FFF2-40B4-BE49-F238E27FC236}">
                <a16:creationId xmlns:a16="http://schemas.microsoft.com/office/drawing/2014/main" id="{D77F26B5-1A21-D1EC-358A-FF46ADB35010}"/>
              </a:ext>
            </a:extLst>
          </p:cNvPr>
          <p:cNvGrpSpPr/>
          <p:nvPr/>
        </p:nvGrpSpPr>
        <p:grpSpPr>
          <a:xfrm flipH="1">
            <a:off x="7320734" y="3095763"/>
            <a:ext cx="2952024" cy="369333"/>
            <a:chOff x="4054495" y="3040844"/>
            <a:chExt cx="2266493" cy="369333"/>
          </a:xfrm>
        </p:grpSpPr>
        <p:sp>
          <p:nvSpPr>
            <p:cNvPr id="39" name="Rectangle 38">
              <a:extLst>
                <a:ext uri="{FF2B5EF4-FFF2-40B4-BE49-F238E27FC236}">
                  <a16:creationId xmlns:a16="http://schemas.microsoft.com/office/drawing/2014/main" id="{1D9C9454-E8E7-A500-6DBE-D2015328B33E}"/>
                </a:ext>
              </a:extLst>
            </p:cNvPr>
            <p:cNvSpPr/>
            <p:nvPr/>
          </p:nvSpPr>
          <p:spPr>
            <a:xfrm>
              <a:off x="4185631" y="3040844"/>
              <a:ext cx="2135357"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F6DC9B33-8559-FC50-5830-6F213E145D73}"/>
                </a:ext>
              </a:extLst>
            </p:cNvPr>
            <p:cNvSpPr txBox="1"/>
            <p:nvPr/>
          </p:nvSpPr>
          <p:spPr>
            <a:xfrm>
              <a:off x="4054495" y="3064187"/>
              <a:ext cx="722842" cy="338554"/>
            </a:xfrm>
            <a:prstGeom prst="rect">
              <a:avLst/>
            </a:prstGeom>
            <a:noFill/>
          </p:spPr>
          <p:txBody>
            <a:bodyPr wrap="square" rtlCol="0">
              <a:spAutoFit/>
            </a:bodyPr>
            <a:lstStyle/>
            <a:p>
              <a:pPr algn="ctr"/>
              <a:r>
                <a:rPr lang="en-US" sz="1600" b="1" dirty="0">
                  <a:solidFill>
                    <a:schemeClr val="bg1"/>
                  </a:solidFill>
                  <a:latin typeface="Merriweather Sans" panose="02000503060000020004" pitchFamily="2" charset="77"/>
                </a:rPr>
                <a:t>91.8</a:t>
              </a:r>
            </a:p>
          </p:txBody>
        </p:sp>
      </p:grpSp>
      <mc:AlternateContent xmlns:mc="http://schemas.openxmlformats.org/markup-compatibility/2006">
        <mc:Choice xmlns:a14="http://schemas.microsoft.com/office/drawing/2010/main" Requires="a14">
          <p:sp>
            <p:nvSpPr>
              <p:cNvPr id="41" name="Rectangle 40">
                <a:extLst>
                  <a:ext uri="{FF2B5EF4-FFF2-40B4-BE49-F238E27FC236}">
                    <a16:creationId xmlns:a16="http://schemas.microsoft.com/office/drawing/2014/main" id="{651508C9-8E6F-EC02-747B-FA8F3A771435}"/>
                  </a:ext>
                </a:extLst>
              </p:cNvPr>
              <p:cNvSpPr/>
              <p:nvPr/>
            </p:nvSpPr>
            <p:spPr>
              <a:xfrm>
                <a:off x="10271471" y="3143408"/>
                <a:ext cx="1709122" cy="58477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sz="3200" b="0" i="0" smtClean="0">
                          <a:solidFill>
                            <a:schemeClr val="tx1"/>
                          </a:solidFill>
                          <a:latin typeface="Cambria Math" panose="02040503050406030204" pitchFamily="18" charset="0"/>
                        </a:rPr>
                        <m:t>Δ</m:t>
                      </m:r>
                      <m:r>
                        <a:rPr lang="en-US" sz="3200" b="0" i="0" smtClean="0">
                          <a:solidFill>
                            <a:schemeClr val="tx1"/>
                          </a:solidFill>
                          <a:latin typeface="Cambria Math" panose="02040503050406030204" pitchFamily="18" charset="0"/>
                        </a:rPr>
                        <m:t>~0.6%</m:t>
                      </m:r>
                    </m:oMath>
                  </m:oMathPara>
                </a14:m>
                <a:endParaRPr lang="en-US" sz="3200" dirty="0">
                  <a:solidFill>
                    <a:schemeClr val="tx1"/>
                  </a:solidFill>
                </a:endParaRPr>
              </a:p>
            </p:txBody>
          </p:sp>
        </mc:Choice>
        <mc:Fallback>
          <p:sp>
            <p:nvSpPr>
              <p:cNvPr id="41" name="Rectangle 40">
                <a:extLst>
                  <a:ext uri="{FF2B5EF4-FFF2-40B4-BE49-F238E27FC236}">
                    <a16:creationId xmlns:a16="http://schemas.microsoft.com/office/drawing/2014/main" id="{651508C9-8E6F-EC02-747B-FA8F3A771435}"/>
                  </a:ext>
                </a:extLst>
              </p:cNvPr>
              <p:cNvSpPr>
                <a:spLocks noRot="1" noChangeAspect="1" noMove="1" noResize="1" noEditPoints="1" noAdjustHandles="1" noChangeArrowheads="1" noChangeShapeType="1" noTextEdit="1"/>
              </p:cNvSpPr>
              <p:nvPr/>
            </p:nvSpPr>
            <p:spPr>
              <a:xfrm>
                <a:off x="10271471" y="3143408"/>
                <a:ext cx="1709122" cy="584775"/>
              </a:xfrm>
              <a:prstGeom prst="rect">
                <a:avLst/>
              </a:prstGeom>
              <a:blipFill>
                <a:blip r:embed="rId11"/>
                <a:stretch>
                  <a:fillRect r="-735" b="-4255"/>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22443B48-A81B-5DBD-1C82-B9C5C5E27BB8}"/>
              </a:ext>
            </a:extLst>
          </p:cNvPr>
          <p:cNvSpPr txBox="1"/>
          <p:nvPr/>
        </p:nvSpPr>
        <p:spPr>
          <a:xfrm flipH="1">
            <a:off x="7513818" y="4342695"/>
            <a:ext cx="3607134" cy="261610"/>
          </a:xfrm>
          <a:prstGeom prst="rect">
            <a:avLst/>
          </a:prstGeom>
          <a:noFill/>
        </p:spPr>
        <p:txBody>
          <a:bodyPr wrap="square" rtlCol="0" anchor="ctr" anchorCtr="0">
            <a:spAutoFit/>
          </a:bodyPr>
          <a:lstStyle/>
          <a:p>
            <a:r>
              <a:rPr lang="en-US" sz="1100" dirty="0">
                <a:latin typeface="Merriweather Sans" panose="02000503060000020004" pitchFamily="2" charset="77"/>
              </a:rPr>
              <a:t>40	   60	      80	          100</a:t>
            </a:r>
          </a:p>
        </p:txBody>
      </p:sp>
      <p:sp>
        <p:nvSpPr>
          <p:cNvPr id="46" name="Rectangle 45">
            <a:extLst>
              <a:ext uri="{FF2B5EF4-FFF2-40B4-BE49-F238E27FC236}">
                <a16:creationId xmlns:a16="http://schemas.microsoft.com/office/drawing/2014/main" id="{9C25964E-A2DE-C59A-A000-36569F6CA880}"/>
              </a:ext>
            </a:extLst>
          </p:cNvPr>
          <p:cNvSpPr/>
          <p:nvPr/>
        </p:nvSpPr>
        <p:spPr>
          <a:xfrm rot="16200000">
            <a:off x="7248161" y="3993134"/>
            <a:ext cx="421910" cy="646331"/>
          </a:xfrm>
          <a:prstGeom prst="rect">
            <a:avLst/>
          </a:prstGeom>
        </p:spPr>
        <p:txBody>
          <a:bodyPr wrap="none">
            <a:spAutoFit/>
          </a:bodyPr>
          <a:lstStyle/>
          <a:p>
            <a:r>
              <a:rPr lang="en-US" sz="3600" dirty="0"/>
              <a:t>≈</a:t>
            </a:r>
          </a:p>
        </p:txBody>
      </p:sp>
      <p:sp>
        <p:nvSpPr>
          <p:cNvPr id="47" name="Rectangle 46">
            <a:extLst>
              <a:ext uri="{FF2B5EF4-FFF2-40B4-BE49-F238E27FC236}">
                <a16:creationId xmlns:a16="http://schemas.microsoft.com/office/drawing/2014/main" id="{B29C4D9B-32AF-0AE6-4ACD-6D5E31F63FCD}"/>
              </a:ext>
            </a:extLst>
          </p:cNvPr>
          <p:cNvSpPr/>
          <p:nvPr/>
        </p:nvSpPr>
        <p:spPr>
          <a:xfrm>
            <a:off x="8598556" y="4536223"/>
            <a:ext cx="1019831" cy="369332"/>
          </a:xfrm>
          <a:prstGeom prst="rect">
            <a:avLst/>
          </a:prstGeom>
        </p:spPr>
        <p:txBody>
          <a:bodyPr wrap="none">
            <a:spAutoFit/>
          </a:bodyPr>
          <a:lstStyle/>
          <a:p>
            <a:r>
              <a:rPr lang="en-US" dirty="0"/>
              <a:t>accuracy</a:t>
            </a:r>
          </a:p>
        </p:txBody>
      </p:sp>
      <p:sp>
        <p:nvSpPr>
          <p:cNvPr id="49" name="Rectangle 48">
            <a:extLst>
              <a:ext uri="{FF2B5EF4-FFF2-40B4-BE49-F238E27FC236}">
                <a16:creationId xmlns:a16="http://schemas.microsoft.com/office/drawing/2014/main" id="{53186A37-E830-86E2-FC55-5DBA0E468B66}"/>
              </a:ext>
            </a:extLst>
          </p:cNvPr>
          <p:cNvSpPr/>
          <p:nvPr/>
        </p:nvSpPr>
        <p:spPr>
          <a:xfrm flipH="1">
            <a:off x="7295680" y="1477084"/>
            <a:ext cx="3136562" cy="369333"/>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a:extLst>
              <a:ext uri="{FF2B5EF4-FFF2-40B4-BE49-F238E27FC236}">
                <a16:creationId xmlns:a16="http://schemas.microsoft.com/office/drawing/2014/main" id="{46637154-E5CC-79D8-2C72-003BC8241750}"/>
              </a:ext>
            </a:extLst>
          </p:cNvPr>
          <p:cNvCxnSpPr>
            <a:cxnSpLocks/>
          </p:cNvCxnSpPr>
          <p:nvPr/>
        </p:nvCxnSpPr>
        <p:spPr>
          <a:xfrm>
            <a:off x="8636126" y="1023264"/>
            <a:ext cx="1705601"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B6E3BE3-76E1-3C64-5D9D-E5B35DC7EE76}"/>
              </a:ext>
            </a:extLst>
          </p:cNvPr>
          <p:cNvSpPr txBox="1"/>
          <p:nvPr/>
        </p:nvSpPr>
        <p:spPr>
          <a:xfrm>
            <a:off x="10378379" y="2484244"/>
            <a:ext cx="1514066" cy="535236"/>
          </a:xfrm>
          <a:prstGeom prst="ribbon2">
            <a:avLst>
              <a:gd name="adj1" fmla="val 16667"/>
              <a:gd name="adj2" fmla="val 75000"/>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r>
              <a:rPr lang="en-US" sz="1600" b="1" dirty="0">
                <a:solidFill>
                  <a:schemeClr val="accent5">
                    <a:lumMod val="50000"/>
                  </a:schemeClr>
                </a:solidFill>
                <a:latin typeface="Segoe Print" panose="02000800000000000000" pitchFamily="2" charset="0"/>
              </a:rPr>
              <a:t>REALITY</a:t>
            </a:r>
          </a:p>
        </p:txBody>
      </p:sp>
      <p:sp>
        <p:nvSpPr>
          <p:cNvPr id="54" name="Rounded Rectangular Callout 53">
            <a:extLst>
              <a:ext uri="{FF2B5EF4-FFF2-40B4-BE49-F238E27FC236}">
                <a16:creationId xmlns:a16="http://schemas.microsoft.com/office/drawing/2014/main" id="{D4C7CE31-1849-CABF-5E7B-2EA9403CBF2A}"/>
              </a:ext>
            </a:extLst>
          </p:cNvPr>
          <p:cNvSpPr/>
          <p:nvPr/>
        </p:nvSpPr>
        <p:spPr>
          <a:xfrm>
            <a:off x="268825" y="239240"/>
            <a:ext cx="6534388" cy="1736646"/>
          </a:xfrm>
          <a:prstGeom prst="wedgeRoundRectCallout">
            <a:avLst>
              <a:gd name="adj1" fmla="val 19237"/>
              <a:gd name="adj2" fmla="val -31726"/>
              <a:gd name="adj3" fmla="val 16667"/>
            </a:avLst>
          </a:prstGeom>
          <a:ln>
            <a:solidFill>
              <a:schemeClr val="tx2">
                <a:lumMod val="40000"/>
                <a:lumOff val="60000"/>
              </a:schemeClr>
            </a:solidFill>
          </a:ln>
        </p:spPr>
        <p:style>
          <a:lnRef idx="2">
            <a:schemeClr val="accent1"/>
          </a:lnRef>
          <a:fillRef idx="1">
            <a:schemeClr val="lt1"/>
          </a:fillRef>
          <a:effectRef idx="0">
            <a:schemeClr val="accent1"/>
          </a:effectRef>
          <a:fontRef idx="minor">
            <a:schemeClr val="dk1"/>
          </a:fontRef>
        </p:style>
        <p:txBody>
          <a:bodyPr wrap="square" lIns="0" rIns="0">
            <a:spAutoFit/>
          </a:bodyPr>
          <a:lstStyle/>
          <a:p>
            <a:pPr algn="ctr"/>
            <a:r>
              <a:rPr lang="en-US" sz="3200" dirty="0"/>
              <a:t>continuous prompts that  </a:t>
            </a:r>
          </a:p>
          <a:p>
            <a:pPr algn="ctr"/>
            <a:r>
              <a:rPr lang="en-US" sz="3200" dirty="0">
                <a:solidFill>
                  <a:srgbClr val="7030A0"/>
                </a:solidFill>
              </a:rPr>
              <a:t>project </a:t>
            </a:r>
            <a:r>
              <a:rPr lang="en-US" sz="3200" dirty="0">
                <a:solidFill>
                  <a:srgbClr val="272E3A"/>
                </a:solidFill>
              </a:rPr>
              <a:t>to </a:t>
            </a:r>
            <a:r>
              <a:rPr lang="en-US" sz="3200" dirty="0">
                <a:solidFill>
                  <a:srgbClr val="1700FF"/>
                </a:solidFill>
              </a:rPr>
              <a:t>any given text </a:t>
            </a:r>
          </a:p>
          <a:p>
            <a:pPr algn="ctr"/>
            <a:r>
              <a:rPr lang="en-US" sz="3200" dirty="0"/>
              <a:t>with </a:t>
            </a:r>
            <a:r>
              <a:rPr lang="en-US" sz="3200" dirty="0">
                <a:solidFill>
                  <a:srgbClr val="FF0000"/>
                </a:solidFill>
              </a:rPr>
              <a:t>tiny drop </a:t>
            </a:r>
            <a:r>
              <a:rPr lang="en-US" sz="3200" dirty="0"/>
              <a:t>in task accuracy!</a:t>
            </a:r>
            <a:endParaRPr lang="en-US" sz="2800" dirty="0"/>
          </a:p>
        </p:txBody>
      </p:sp>
    </p:spTree>
    <p:extLst>
      <p:ext uri="{BB962C8B-B14F-4D97-AF65-F5344CB8AC3E}">
        <p14:creationId xmlns:p14="http://schemas.microsoft.com/office/powerpoint/2010/main" val="39433933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10"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par>
                                <p:cTn id="19" presetID="10"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500"/>
                                        <p:tgtEl>
                                          <p:spTgt spid="4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500"/>
                                        <p:tgtEl>
                                          <p:spTgt spid="4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1" grpId="0"/>
      <p:bldP spid="44" grpId="0"/>
      <p:bldP spid="46" grpId="0"/>
      <p:bldP spid="47" grpId="0"/>
      <p:bldP spid="53" grpId="0" animBg="1"/>
      <p:bldP spid="5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3ACE77-3070-9843-BCBE-A609E9C809D1}"/>
              </a:ext>
            </a:extLst>
          </p:cNvPr>
          <p:cNvSpPr>
            <a:spLocks noGrp="1"/>
          </p:cNvSpPr>
          <p:nvPr>
            <p:ph type="sldNum" sz="quarter" idx="10"/>
          </p:nvPr>
        </p:nvSpPr>
        <p:spPr/>
        <p:txBody>
          <a:bodyPr/>
          <a:lstStyle/>
          <a:p>
            <a:pPr>
              <a:defRPr/>
            </a:pPr>
            <a:fld id="{37E6B2A9-E175-7F40-B993-EC9D598FC2D7}" type="slidenum">
              <a:rPr lang="en-US" smtClean="0"/>
              <a:pPr>
                <a:defRPr/>
              </a:pPr>
              <a:t>16</a:t>
            </a:fld>
            <a:endParaRPr lang="en-US" dirty="0"/>
          </a:p>
        </p:txBody>
      </p:sp>
      <p:grpSp>
        <p:nvGrpSpPr>
          <p:cNvPr id="7" name="Group 6">
            <a:extLst>
              <a:ext uri="{FF2B5EF4-FFF2-40B4-BE49-F238E27FC236}">
                <a16:creationId xmlns:a16="http://schemas.microsoft.com/office/drawing/2014/main" id="{1C3C88EF-C549-74D9-C0F6-A38BE11C8629}"/>
              </a:ext>
            </a:extLst>
          </p:cNvPr>
          <p:cNvGrpSpPr/>
          <p:nvPr/>
        </p:nvGrpSpPr>
        <p:grpSpPr>
          <a:xfrm>
            <a:off x="8017569" y="1192484"/>
            <a:ext cx="3535216" cy="1784210"/>
            <a:chOff x="8258433" y="1414664"/>
            <a:chExt cx="4123503" cy="2114456"/>
          </a:xfrm>
        </p:grpSpPr>
        <p:sp>
          <p:nvSpPr>
            <p:cNvPr id="47" name="Rectangle 46">
              <a:extLst>
                <a:ext uri="{FF2B5EF4-FFF2-40B4-BE49-F238E27FC236}">
                  <a16:creationId xmlns:a16="http://schemas.microsoft.com/office/drawing/2014/main" id="{909287FE-0260-D9CA-E08B-52FC9E2E31FB}"/>
                </a:ext>
              </a:extLst>
            </p:cNvPr>
            <p:cNvSpPr/>
            <p:nvPr/>
          </p:nvSpPr>
          <p:spPr>
            <a:xfrm>
              <a:off x="9589023" y="1414664"/>
              <a:ext cx="860728" cy="328270"/>
            </a:xfrm>
            <a:prstGeom prst="rect">
              <a:avLst/>
            </a:prstGeom>
          </p:spPr>
          <p:txBody>
            <a:bodyPr wrap="none">
              <a:spAutoFit/>
            </a:bodyPr>
            <a:lstStyle/>
            <a:p>
              <a:r>
                <a:rPr lang="en-US" sz="1200" dirty="0"/>
                <a:t>accuracy</a:t>
              </a:r>
            </a:p>
          </p:txBody>
        </p:sp>
        <p:sp>
          <p:nvSpPr>
            <p:cNvPr id="20" name="TextBox 19">
              <a:extLst>
                <a:ext uri="{FF2B5EF4-FFF2-40B4-BE49-F238E27FC236}">
                  <a16:creationId xmlns:a16="http://schemas.microsoft.com/office/drawing/2014/main" id="{389467F5-D5C0-6A79-177E-E8A86C9EE25A}"/>
                </a:ext>
              </a:extLst>
            </p:cNvPr>
            <p:cNvSpPr txBox="1"/>
            <p:nvPr/>
          </p:nvSpPr>
          <p:spPr>
            <a:xfrm flipH="1">
              <a:off x="8774802" y="1782124"/>
              <a:ext cx="3607134" cy="300914"/>
            </a:xfrm>
            <a:prstGeom prst="rect">
              <a:avLst/>
            </a:prstGeom>
            <a:noFill/>
          </p:spPr>
          <p:txBody>
            <a:bodyPr wrap="square" rtlCol="0" anchor="ctr" anchorCtr="0">
              <a:spAutoFit/>
            </a:bodyPr>
            <a:lstStyle/>
            <a:p>
              <a:r>
                <a:rPr lang="en-US" sz="1050" dirty="0">
                  <a:latin typeface="Merriweather Sans" panose="02000503060000020004" pitchFamily="2" charset="77"/>
                </a:rPr>
                <a:t>70               80              90                100</a:t>
              </a:r>
            </a:p>
          </p:txBody>
        </p:sp>
        <p:cxnSp>
          <p:nvCxnSpPr>
            <p:cNvPr id="27" name="Straight Connector 26">
              <a:extLst>
                <a:ext uri="{FF2B5EF4-FFF2-40B4-BE49-F238E27FC236}">
                  <a16:creationId xmlns:a16="http://schemas.microsoft.com/office/drawing/2014/main" id="{D1CC8F5C-FD5A-BF4E-84C9-FD5A7B3266B3}"/>
                </a:ext>
              </a:extLst>
            </p:cNvPr>
            <p:cNvCxnSpPr>
              <a:cxnSpLocks/>
            </p:cNvCxnSpPr>
            <p:nvPr/>
          </p:nvCxnSpPr>
          <p:spPr>
            <a:xfrm flipH="1">
              <a:off x="8624790" y="2073497"/>
              <a:ext cx="2369439" cy="19760"/>
            </a:xfrm>
            <a:prstGeom prst="line">
              <a:avLst/>
            </a:prstGeom>
            <a:ln w="3810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926A52A8-72B1-6F3D-F11F-9A4CEEF483B7}"/>
                </a:ext>
              </a:extLst>
            </p:cNvPr>
            <p:cNvGrpSpPr/>
            <p:nvPr/>
          </p:nvGrpSpPr>
          <p:grpSpPr>
            <a:xfrm flipH="1">
              <a:off x="8614317" y="2872572"/>
              <a:ext cx="1846970" cy="369333"/>
              <a:chOff x="3704887" y="4057457"/>
              <a:chExt cx="1631933" cy="369333"/>
            </a:xfrm>
          </p:grpSpPr>
          <p:sp>
            <p:nvSpPr>
              <p:cNvPr id="42" name="Rectangle 41">
                <a:extLst>
                  <a:ext uri="{FF2B5EF4-FFF2-40B4-BE49-F238E27FC236}">
                    <a16:creationId xmlns:a16="http://schemas.microsoft.com/office/drawing/2014/main" id="{5ED22962-5B7B-2E4E-435E-5E9E7CB64072}"/>
                  </a:ext>
                </a:extLst>
              </p:cNvPr>
              <p:cNvSpPr/>
              <p:nvPr/>
            </p:nvSpPr>
            <p:spPr>
              <a:xfrm>
                <a:off x="3836730" y="4057457"/>
                <a:ext cx="1500090" cy="369333"/>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8FE2FA91-0881-B22C-7B82-81472867CCF3}"/>
                  </a:ext>
                </a:extLst>
              </p:cNvPr>
              <p:cNvSpPr txBox="1"/>
              <p:nvPr/>
            </p:nvSpPr>
            <p:spPr>
              <a:xfrm>
                <a:off x="3704887" y="4091701"/>
                <a:ext cx="722842" cy="310032"/>
              </a:xfrm>
              <a:prstGeom prst="rect">
                <a:avLst/>
              </a:prstGeom>
              <a:noFill/>
            </p:spPr>
            <p:txBody>
              <a:bodyPr wrap="square" rtlCol="0">
                <a:spAutoFit/>
              </a:bodyPr>
              <a:lstStyle/>
              <a:p>
                <a:pPr algn="ctr"/>
                <a:r>
                  <a:rPr lang="en-US" sz="1100" b="1" dirty="0">
                    <a:solidFill>
                      <a:schemeClr val="bg1"/>
                    </a:solidFill>
                    <a:latin typeface="Merriweather Sans" panose="02000503060000020004" pitchFamily="2" charset="77"/>
                  </a:rPr>
                  <a:t>92.4</a:t>
                </a:r>
              </a:p>
            </p:txBody>
          </p:sp>
        </p:grpSp>
        <p:grpSp>
          <p:nvGrpSpPr>
            <p:cNvPr id="44" name="Group 43">
              <a:extLst>
                <a:ext uri="{FF2B5EF4-FFF2-40B4-BE49-F238E27FC236}">
                  <a16:creationId xmlns:a16="http://schemas.microsoft.com/office/drawing/2014/main" id="{1FEBF109-D64E-E48C-3D24-087AED8AEE39}"/>
                </a:ext>
              </a:extLst>
            </p:cNvPr>
            <p:cNvGrpSpPr/>
            <p:nvPr/>
          </p:nvGrpSpPr>
          <p:grpSpPr>
            <a:xfrm flipH="1">
              <a:off x="8614314" y="2325434"/>
              <a:ext cx="1794631" cy="369333"/>
              <a:chOff x="3751132" y="3040844"/>
              <a:chExt cx="1585687" cy="369333"/>
            </a:xfrm>
          </p:grpSpPr>
          <p:sp>
            <p:nvSpPr>
              <p:cNvPr id="45" name="Rectangle 44">
                <a:extLst>
                  <a:ext uri="{FF2B5EF4-FFF2-40B4-BE49-F238E27FC236}">
                    <a16:creationId xmlns:a16="http://schemas.microsoft.com/office/drawing/2014/main" id="{7DD49997-25C0-286E-E90E-AC2603EB9466}"/>
                  </a:ext>
                </a:extLst>
              </p:cNvPr>
              <p:cNvSpPr/>
              <p:nvPr/>
            </p:nvSpPr>
            <p:spPr>
              <a:xfrm>
                <a:off x="3891616" y="3040844"/>
                <a:ext cx="1445203"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6" name="TextBox 45">
                <a:extLst>
                  <a:ext uri="{FF2B5EF4-FFF2-40B4-BE49-F238E27FC236}">
                    <a16:creationId xmlns:a16="http://schemas.microsoft.com/office/drawing/2014/main" id="{176664A8-A9E6-C915-4E4C-100B7EDFC4FF}"/>
                  </a:ext>
                </a:extLst>
              </p:cNvPr>
              <p:cNvSpPr txBox="1"/>
              <p:nvPr/>
            </p:nvSpPr>
            <p:spPr>
              <a:xfrm>
                <a:off x="3751132" y="3071609"/>
                <a:ext cx="722843" cy="310032"/>
              </a:xfrm>
              <a:prstGeom prst="rect">
                <a:avLst/>
              </a:prstGeom>
              <a:noFill/>
            </p:spPr>
            <p:txBody>
              <a:bodyPr wrap="square" rtlCol="0">
                <a:spAutoFit/>
              </a:bodyPr>
              <a:lstStyle/>
              <a:p>
                <a:pPr algn="ctr"/>
                <a:r>
                  <a:rPr lang="en-US" sz="1100" b="1" dirty="0">
                    <a:solidFill>
                      <a:schemeClr val="bg1"/>
                    </a:solidFill>
                    <a:latin typeface="Merriweather Sans" panose="02000503060000020004" pitchFamily="2" charset="77"/>
                  </a:rPr>
                  <a:t>91.9</a:t>
                </a:r>
              </a:p>
            </p:txBody>
          </p:sp>
        </p:grpSp>
        <p:cxnSp>
          <p:nvCxnSpPr>
            <p:cNvPr id="48" name="Straight Connector 47">
              <a:extLst>
                <a:ext uri="{FF2B5EF4-FFF2-40B4-BE49-F238E27FC236}">
                  <a16:creationId xmlns:a16="http://schemas.microsoft.com/office/drawing/2014/main" id="{80B9B83C-2683-F920-F341-09F556BD4AD1}"/>
                </a:ext>
              </a:extLst>
            </p:cNvPr>
            <p:cNvCxnSpPr>
              <a:cxnSpLocks/>
            </p:cNvCxnSpPr>
            <p:nvPr/>
          </p:nvCxnSpPr>
          <p:spPr>
            <a:xfrm>
              <a:off x="8624790" y="2089416"/>
              <a:ext cx="0" cy="143970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5CD2C38E-4560-7D19-4FCD-4105A786F7BC}"/>
                    </a:ext>
                  </a:extLst>
                </p:cNvPr>
                <p:cNvSpPr/>
                <p:nvPr/>
              </p:nvSpPr>
              <p:spPr>
                <a:xfrm>
                  <a:off x="8258433" y="2899301"/>
                  <a:ext cx="425481" cy="328270"/>
                </a:xfrm>
                <a:prstGeom prst="rect">
                  <a:avLst/>
                </a:prstGeom>
              </p:spPr>
              <p:txBody>
                <a:bodyPr wrap="none">
                  <a:spAutoFit/>
                </a:bodyPr>
                <a:lstStyle/>
                <a:p>
                  <a14:m>
                    <m:oMath xmlns:m="http://schemas.openxmlformats.org/officeDocument/2006/math">
                      <m:sSup>
                        <m:sSupPr>
                          <m:ctrlPr>
                            <a:rPr lang="en-US" sz="1200" i="1">
                              <a:solidFill>
                                <a:srgbClr val="5C953F"/>
                              </a:solidFill>
                              <a:latin typeface="Cambria Math" panose="02040503050406030204" pitchFamily="18" charset="0"/>
                            </a:rPr>
                          </m:ctrlPr>
                        </m:sSupPr>
                        <m:e>
                          <m:r>
                            <a:rPr lang="en-US" sz="1200" i="1">
                              <a:solidFill>
                                <a:srgbClr val="5C953F"/>
                              </a:solidFill>
                              <a:latin typeface="Cambria Math" panose="02040503050406030204" pitchFamily="18" charset="0"/>
                            </a:rPr>
                            <m:t>𝑝</m:t>
                          </m:r>
                        </m:e>
                        <m:sup>
                          <m:r>
                            <a:rPr lang="en-US" sz="1200" i="1">
                              <a:solidFill>
                                <a:srgbClr val="5C953F"/>
                              </a:solidFill>
                              <a:latin typeface="Cambria Math" panose="02040503050406030204" pitchFamily="18" charset="0"/>
                            </a:rPr>
                            <m:t>∗</m:t>
                          </m:r>
                        </m:sup>
                      </m:sSup>
                    </m:oMath>
                  </a14:m>
                  <a:r>
                    <a:rPr lang="en-US" sz="1200" dirty="0"/>
                    <a:t> </a:t>
                  </a:r>
                </a:p>
              </p:txBody>
            </p:sp>
          </mc:Choice>
          <mc:Fallback xmlns="">
            <p:sp>
              <p:nvSpPr>
                <p:cNvPr id="31" name="Rectangle 30">
                  <a:extLst>
                    <a:ext uri="{FF2B5EF4-FFF2-40B4-BE49-F238E27FC236}">
                      <a16:creationId xmlns:a16="http://schemas.microsoft.com/office/drawing/2014/main" id="{5CD2C38E-4560-7D19-4FCD-4105A786F7BC}"/>
                    </a:ext>
                  </a:extLst>
                </p:cNvPr>
                <p:cNvSpPr>
                  <a:spLocks noRot="1" noChangeAspect="1" noMove="1" noResize="1" noEditPoints="1" noAdjustHandles="1" noChangeArrowheads="1" noChangeShapeType="1" noTextEdit="1"/>
                </p:cNvSpPr>
                <p:nvPr/>
              </p:nvSpPr>
              <p:spPr>
                <a:xfrm>
                  <a:off x="8258433" y="2899301"/>
                  <a:ext cx="425481" cy="32827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0451ADB6-3EA3-A986-7FDA-BE1E4F1D7308}"/>
                    </a:ext>
                  </a:extLst>
                </p:cNvPr>
                <p:cNvSpPr txBox="1"/>
                <p:nvPr/>
              </p:nvSpPr>
              <p:spPr>
                <a:xfrm>
                  <a:off x="8272570" y="2336439"/>
                  <a:ext cx="349212" cy="328270"/>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1200" i="1">
                                <a:solidFill>
                                  <a:srgbClr val="FF0000"/>
                                </a:solidFill>
                                <a:latin typeface="Cambria Math" panose="02040503050406030204" pitchFamily="18" charset="0"/>
                              </a:rPr>
                            </m:ctrlPr>
                          </m:accPr>
                          <m:e>
                            <m:r>
                              <a:rPr lang="en-US" sz="1200" i="1">
                                <a:solidFill>
                                  <a:srgbClr val="FF0000"/>
                                </a:solidFill>
                                <a:latin typeface="Cambria Math" panose="02040503050406030204" pitchFamily="18" charset="0"/>
                              </a:rPr>
                              <m:t>𝑝</m:t>
                            </m:r>
                          </m:e>
                        </m:acc>
                      </m:oMath>
                    </m:oMathPara>
                  </a14:m>
                  <a:endParaRPr lang="en-US" sz="1200" b="1" dirty="0">
                    <a:solidFill>
                      <a:srgbClr val="FF0000"/>
                    </a:solidFill>
                    <a:latin typeface="Merriweather Sans" panose="02000503060000020004" pitchFamily="2" charset="77"/>
                  </a:endParaRPr>
                </a:p>
              </p:txBody>
            </p:sp>
          </mc:Choice>
          <mc:Fallback xmlns="">
            <p:sp>
              <p:nvSpPr>
                <p:cNvPr id="32" name="TextBox 31">
                  <a:extLst>
                    <a:ext uri="{FF2B5EF4-FFF2-40B4-BE49-F238E27FC236}">
                      <a16:creationId xmlns:a16="http://schemas.microsoft.com/office/drawing/2014/main" id="{0451ADB6-3EA3-A986-7FDA-BE1E4F1D7308}"/>
                    </a:ext>
                  </a:extLst>
                </p:cNvPr>
                <p:cNvSpPr txBox="1">
                  <a:spLocks noRot="1" noChangeAspect="1" noMove="1" noResize="1" noEditPoints="1" noAdjustHandles="1" noChangeArrowheads="1" noChangeShapeType="1" noTextEdit="1"/>
                </p:cNvSpPr>
                <p:nvPr/>
              </p:nvSpPr>
              <p:spPr>
                <a:xfrm>
                  <a:off x="8272570" y="2336439"/>
                  <a:ext cx="349212" cy="328270"/>
                </a:xfrm>
                <a:prstGeom prst="rect">
                  <a:avLst/>
                </a:prstGeom>
                <a:blipFill>
                  <a:blip r:embed="rId4"/>
                  <a:stretch>
                    <a:fillRect b="-43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FCFDA8D5-1E9A-C3C5-366B-CA35664BD6AE}"/>
                    </a:ext>
                  </a:extLst>
                </p:cNvPr>
                <p:cNvSpPr/>
                <p:nvPr/>
              </p:nvSpPr>
              <p:spPr>
                <a:xfrm>
                  <a:off x="10252966" y="2524449"/>
                  <a:ext cx="1217585" cy="4376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chemeClr val="tx1"/>
                            </a:solidFill>
                            <a:latin typeface="Cambria Math" panose="02040503050406030204" pitchFamily="18" charset="0"/>
                          </a:rPr>
                          <m:t>Δ</m:t>
                        </m:r>
                        <m:r>
                          <a:rPr lang="en-US" b="0" i="0" smtClean="0">
                            <a:solidFill>
                              <a:schemeClr val="tx1"/>
                            </a:solidFill>
                            <a:latin typeface="Cambria Math" panose="02040503050406030204" pitchFamily="18" charset="0"/>
                          </a:rPr>
                          <m:t>~0.5%</m:t>
                        </m:r>
                      </m:oMath>
                    </m:oMathPara>
                  </a14:m>
                  <a:endParaRPr lang="en-US" dirty="0">
                    <a:solidFill>
                      <a:schemeClr val="tx1"/>
                    </a:solidFill>
                  </a:endParaRPr>
                </a:p>
              </p:txBody>
            </p:sp>
          </mc:Choice>
          <mc:Fallback>
            <p:sp>
              <p:nvSpPr>
                <p:cNvPr id="10" name="Rectangle 9">
                  <a:extLst>
                    <a:ext uri="{FF2B5EF4-FFF2-40B4-BE49-F238E27FC236}">
                      <a16:creationId xmlns:a16="http://schemas.microsoft.com/office/drawing/2014/main" id="{FCFDA8D5-1E9A-C3C5-366B-CA35664BD6AE}"/>
                    </a:ext>
                  </a:extLst>
                </p:cNvPr>
                <p:cNvSpPr>
                  <a:spLocks noRot="1" noChangeAspect="1" noMove="1" noResize="1" noEditPoints="1" noAdjustHandles="1" noChangeArrowheads="1" noChangeShapeType="1" noTextEdit="1"/>
                </p:cNvSpPr>
                <p:nvPr/>
              </p:nvSpPr>
              <p:spPr>
                <a:xfrm>
                  <a:off x="10252966" y="2524449"/>
                  <a:ext cx="1217585" cy="437693"/>
                </a:xfrm>
                <a:prstGeom prst="rect">
                  <a:avLst/>
                </a:prstGeom>
                <a:blipFill>
                  <a:blip r:embed="rId5"/>
                  <a:stretch>
                    <a:fillRect/>
                  </a:stretch>
                </a:blipFill>
              </p:spPr>
              <p:txBody>
                <a:bodyPr/>
                <a:lstStyle/>
                <a:p>
                  <a:r>
                    <a:rPr lang="en-US">
                      <a:noFill/>
                    </a:rPr>
                    <a:t> </a:t>
                  </a:r>
                </a:p>
              </p:txBody>
            </p:sp>
          </mc:Fallback>
        </mc:AlternateContent>
      </p:grpSp>
      <p:sp>
        <p:nvSpPr>
          <p:cNvPr id="33" name="Rounded Rectangle 32">
            <a:extLst>
              <a:ext uri="{FF2B5EF4-FFF2-40B4-BE49-F238E27FC236}">
                <a16:creationId xmlns:a16="http://schemas.microsoft.com/office/drawing/2014/main" id="{EFCFECBE-B7D2-8ACE-EA29-7547FA47B324}"/>
              </a:ext>
            </a:extLst>
          </p:cNvPr>
          <p:cNvSpPr/>
          <p:nvPr/>
        </p:nvSpPr>
        <p:spPr>
          <a:xfrm>
            <a:off x="8076289" y="3066790"/>
            <a:ext cx="2622268" cy="340519"/>
          </a:xfrm>
          <a:prstGeom prst="roundRect">
            <a:avLst/>
          </a:prstGeom>
          <a:solidFill>
            <a:schemeClr val="accent1">
              <a:lumMod val="20000"/>
              <a:lumOff val="80000"/>
            </a:schemeClr>
          </a:solidFill>
        </p:spPr>
        <p:txBody>
          <a:bodyPr wrap="square">
            <a:spAutoFit/>
          </a:bodyPr>
          <a:lstStyle/>
          <a:p>
            <a:pPr algn="ctr"/>
            <a:r>
              <a:rPr lang="en-US" sz="1400" dirty="0"/>
              <a:t>sentiment classification (SST-2)</a:t>
            </a:r>
          </a:p>
        </p:txBody>
      </p:sp>
      <p:sp>
        <p:nvSpPr>
          <p:cNvPr id="9" name="Rectangle 8">
            <a:extLst>
              <a:ext uri="{FF2B5EF4-FFF2-40B4-BE49-F238E27FC236}">
                <a16:creationId xmlns:a16="http://schemas.microsoft.com/office/drawing/2014/main" id="{6FEF4C4F-5986-C354-C85B-0715E21C2021}"/>
              </a:ext>
            </a:extLst>
          </p:cNvPr>
          <p:cNvSpPr/>
          <p:nvPr/>
        </p:nvSpPr>
        <p:spPr>
          <a:xfrm>
            <a:off x="9832875" y="5729681"/>
            <a:ext cx="2409459" cy="11576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51BF17B1-14B9-1B71-0B5C-4E4F4950BF3E}"/>
              </a:ext>
            </a:extLst>
          </p:cNvPr>
          <p:cNvGrpSpPr/>
          <p:nvPr/>
        </p:nvGrpSpPr>
        <p:grpSpPr>
          <a:xfrm>
            <a:off x="4647323" y="1192484"/>
            <a:ext cx="3372375" cy="1784210"/>
            <a:chOff x="8258433" y="1414664"/>
            <a:chExt cx="3933567" cy="2114456"/>
          </a:xfrm>
        </p:grpSpPr>
        <p:sp>
          <p:nvSpPr>
            <p:cNvPr id="63" name="Rectangle 62">
              <a:extLst>
                <a:ext uri="{FF2B5EF4-FFF2-40B4-BE49-F238E27FC236}">
                  <a16:creationId xmlns:a16="http://schemas.microsoft.com/office/drawing/2014/main" id="{F683ECD3-492A-6D9B-AC9C-92A4B35FA283}"/>
                </a:ext>
              </a:extLst>
            </p:cNvPr>
            <p:cNvSpPr/>
            <p:nvPr/>
          </p:nvSpPr>
          <p:spPr>
            <a:xfrm>
              <a:off x="9589023" y="1414664"/>
              <a:ext cx="860728" cy="328270"/>
            </a:xfrm>
            <a:prstGeom prst="rect">
              <a:avLst/>
            </a:prstGeom>
          </p:spPr>
          <p:txBody>
            <a:bodyPr wrap="none">
              <a:spAutoFit/>
            </a:bodyPr>
            <a:lstStyle/>
            <a:p>
              <a:r>
                <a:rPr lang="en-US" sz="1200" dirty="0"/>
                <a:t>accuracy</a:t>
              </a:r>
            </a:p>
          </p:txBody>
        </p:sp>
        <p:sp>
          <p:nvSpPr>
            <p:cNvPr id="64" name="TextBox 63">
              <a:extLst>
                <a:ext uri="{FF2B5EF4-FFF2-40B4-BE49-F238E27FC236}">
                  <a16:creationId xmlns:a16="http://schemas.microsoft.com/office/drawing/2014/main" id="{A62D6375-3B4A-1757-9BB0-922E5DD4EDE8}"/>
                </a:ext>
              </a:extLst>
            </p:cNvPr>
            <p:cNvSpPr txBox="1"/>
            <p:nvPr/>
          </p:nvSpPr>
          <p:spPr>
            <a:xfrm flipH="1">
              <a:off x="8584866" y="1782124"/>
              <a:ext cx="3607134" cy="300914"/>
            </a:xfrm>
            <a:prstGeom prst="rect">
              <a:avLst/>
            </a:prstGeom>
            <a:noFill/>
          </p:spPr>
          <p:txBody>
            <a:bodyPr wrap="square" rtlCol="0" anchor="ctr" anchorCtr="0">
              <a:spAutoFit/>
            </a:bodyPr>
            <a:lstStyle/>
            <a:p>
              <a:r>
                <a:rPr lang="en-US" sz="1050" dirty="0">
                  <a:latin typeface="Merriweather Sans" panose="02000503060000020004" pitchFamily="2" charset="77"/>
                </a:rPr>
                <a:t>      40                60                   80</a:t>
              </a:r>
            </a:p>
          </p:txBody>
        </p:sp>
        <p:cxnSp>
          <p:nvCxnSpPr>
            <p:cNvPr id="65" name="Straight Connector 64">
              <a:extLst>
                <a:ext uri="{FF2B5EF4-FFF2-40B4-BE49-F238E27FC236}">
                  <a16:creationId xmlns:a16="http://schemas.microsoft.com/office/drawing/2014/main" id="{59F0784D-2CFF-62C0-C66A-6FBF756CC226}"/>
                </a:ext>
              </a:extLst>
            </p:cNvPr>
            <p:cNvCxnSpPr>
              <a:cxnSpLocks/>
            </p:cNvCxnSpPr>
            <p:nvPr/>
          </p:nvCxnSpPr>
          <p:spPr>
            <a:xfrm flipH="1">
              <a:off x="8624790" y="2073497"/>
              <a:ext cx="2369439" cy="19760"/>
            </a:xfrm>
            <a:prstGeom prst="line">
              <a:avLst/>
            </a:prstGeom>
            <a:ln w="3810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03FCCBCB-9E75-CABE-DB07-0D744E82AD12}"/>
                </a:ext>
              </a:extLst>
            </p:cNvPr>
            <p:cNvGrpSpPr/>
            <p:nvPr/>
          </p:nvGrpSpPr>
          <p:grpSpPr>
            <a:xfrm flipH="1">
              <a:off x="8614329" y="2872572"/>
              <a:ext cx="887669" cy="369333"/>
              <a:chOff x="4552497" y="4057457"/>
              <a:chExt cx="784322" cy="369333"/>
            </a:xfrm>
          </p:grpSpPr>
          <p:sp>
            <p:nvSpPr>
              <p:cNvPr id="75" name="Rectangle 74">
                <a:extLst>
                  <a:ext uri="{FF2B5EF4-FFF2-40B4-BE49-F238E27FC236}">
                    <a16:creationId xmlns:a16="http://schemas.microsoft.com/office/drawing/2014/main" id="{743FB581-0054-C53A-D2D7-0B457A3AF324}"/>
                  </a:ext>
                </a:extLst>
              </p:cNvPr>
              <p:cNvSpPr/>
              <p:nvPr/>
            </p:nvSpPr>
            <p:spPr>
              <a:xfrm>
                <a:off x="4702280" y="4057457"/>
                <a:ext cx="634539" cy="369333"/>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6" name="TextBox 75">
                <a:extLst>
                  <a:ext uri="{FF2B5EF4-FFF2-40B4-BE49-F238E27FC236}">
                    <a16:creationId xmlns:a16="http://schemas.microsoft.com/office/drawing/2014/main" id="{9F9A45FE-DC4A-5023-AFD7-8FA1D81786CA}"/>
                  </a:ext>
                </a:extLst>
              </p:cNvPr>
              <p:cNvSpPr txBox="1"/>
              <p:nvPr/>
            </p:nvSpPr>
            <p:spPr>
              <a:xfrm>
                <a:off x="4552497" y="4096973"/>
                <a:ext cx="722842" cy="310032"/>
              </a:xfrm>
              <a:prstGeom prst="rect">
                <a:avLst/>
              </a:prstGeom>
              <a:noFill/>
            </p:spPr>
            <p:txBody>
              <a:bodyPr wrap="square" rtlCol="0">
                <a:spAutoFit/>
              </a:bodyPr>
              <a:lstStyle/>
              <a:p>
                <a:pPr algn="ctr"/>
                <a:r>
                  <a:rPr lang="en-US" sz="1100" b="1" dirty="0">
                    <a:solidFill>
                      <a:schemeClr val="bg1"/>
                    </a:solidFill>
                    <a:latin typeface="Merriweather Sans" panose="02000503060000020004" pitchFamily="2" charset="77"/>
                  </a:rPr>
                  <a:t>50.3</a:t>
                </a:r>
              </a:p>
            </p:txBody>
          </p:sp>
        </p:grpSp>
        <p:grpSp>
          <p:nvGrpSpPr>
            <p:cNvPr id="67" name="Group 66">
              <a:extLst>
                <a:ext uri="{FF2B5EF4-FFF2-40B4-BE49-F238E27FC236}">
                  <a16:creationId xmlns:a16="http://schemas.microsoft.com/office/drawing/2014/main" id="{CC2AF7F1-4E13-EBBF-3199-3D16406A9E60}"/>
                </a:ext>
              </a:extLst>
            </p:cNvPr>
            <p:cNvGrpSpPr/>
            <p:nvPr/>
          </p:nvGrpSpPr>
          <p:grpSpPr>
            <a:xfrm flipH="1">
              <a:off x="8614321" y="2325434"/>
              <a:ext cx="848202" cy="369333"/>
              <a:chOff x="4587369" y="3040844"/>
              <a:chExt cx="749449" cy="369333"/>
            </a:xfrm>
          </p:grpSpPr>
          <p:sp>
            <p:nvSpPr>
              <p:cNvPr id="73" name="Rectangle 72">
                <a:extLst>
                  <a:ext uri="{FF2B5EF4-FFF2-40B4-BE49-F238E27FC236}">
                    <a16:creationId xmlns:a16="http://schemas.microsoft.com/office/drawing/2014/main" id="{FA87590F-B9C0-2F35-5ABB-9659EA0B1C98}"/>
                  </a:ext>
                </a:extLst>
              </p:cNvPr>
              <p:cNvSpPr/>
              <p:nvPr/>
            </p:nvSpPr>
            <p:spPr>
              <a:xfrm>
                <a:off x="4749087" y="3040844"/>
                <a:ext cx="587731"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74" name="TextBox 73">
                <a:extLst>
                  <a:ext uri="{FF2B5EF4-FFF2-40B4-BE49-F238E27FC236}">
                    <a16:creationId xmlns:a16="http://schemas.microsoft.com/office/drawing/2014/main" id="{79F4BF2F-329D-D653-5BB7-A97C380B02A6}"/>
                  </a:ext>
                </a:extLst>
              </p:cNvPr>
              <p:cNvSpPr txBox="1"/>
              <p:nvPr/>
            </p:nvSpPr>
            <p:spPr>
              <a:xfrm>
                <a:off x="4587369" y="3075475"/>
                <a:ext cx="722842" cy="310032"/>
              </a:xfrm>
              <a:prstGeom prst="rect">
                <a:avLst/>
              </a:prstGeom>
              <a:noFill/>
            </p:spPr>
            <p:txBody>
              <a:bodyPr wrap="square" rtlCol="0">
                <a:spAutoFit/>
              </a:bodyPr>
              <a:lstStyle/>
              <a:p>
                <a:pPr algn="ctr"/>
                <a:r>
                  <a:rPr lang="en-US" sz="1100" b="1" dirty="0">
                    <a:solidFill>
                      <a:schemeClr val="bg1"/>
                    </a:solidFill>
                    <a:latin typeface="Merriweather Sans" panose="02000503060000020004" pitchFamily="2" charset="77"/>
                  </a:rPr>
                  <a:t>49.3</a:t>
                </a:r>
              </a:p>
            </p:txBody>
          </p:sp>
        </p:grpSp>
        <p:cxnSp>
          <p:nvCxnSpPr>
            <p:cNvPr id="68" name="Straight Connector 67">
              <a:extLst>
                <a:ext uri="{FF2B5EF4-FFF2-40B4-BE49-F238E27FC236}">
                  <a16:creationId xmlns:a16="http://schemas.microsoft.com/office/drawing/2014/main" id="{3C51E991-61D8-665E-8C4C-CA5C6CA2A465}"/>
                </a:ext>
              </a:extLst>
            </p:cNvPr>
            <p:cNvCxnSpPr>
              <a:cxnSpLocks/>
            </p:cNvCxnSpPr>
            <p:nvPr/>
          </p:nvCxnSpPr>
          <p:spPr>
            <a:xfrm>
              <a:off x="8624790" y="2089416"/>
              <a:ext cx="0" cy="143970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4EA12C5D-D8E5-27EB-10E2-877E5633717C}"/>
                    </a:ext>
                  </a:extLst>
                </p:cNvPr>
                <p:cNvSpPr/>
                <p:nvPr/>
              </p:nvSpPr>
              <p:spPr>
                <a:xfrm>
                  <a:off x="8258433" y="2899301"/>
                  <a:ext cx="425481" cy="328270"/>
                </a:xfrm>
                <a:prstGeom prst="rect">
                  <a:avLst/>
                </a:prstGeom>
              </p:spPr>
              <p:txBody>
                <a:bodyPr wrap="none">
                  <a:spAutoFit/>
                </a:bodyPr>
                <a:lstStyle/>
                <a:p>
                  <a14:m>
                    <m:oMath xmlns:m="http://schemas.openxmlformats.org/officeDocument/2006/math">
                      <m:sSup>
                        <m:sSupPr>
                          <m:ctrlPr>
                            <a:rPr lang="en-US" sz="1200" i="1">
                              <a:solidFill>
                                <a:srgbClr val="5C953F"/>
                              </a:solidFill>
                              <a:latin typeface="Cambria Math" panose="02040503050406030204" pitchFamily="18" charset="0"/>
                            </a:rPr>
                          </m:ctrlPr>
                        </m:sSupPr>
                        <m:e>
                          <m:r>
                            <a:rPr lang="en-US" sz="1200" i="1">
                              <a:solidFill>
                                <a:srgbClr val="5C953F"/>
                              </a:solidFill>
                              <a:latin typeface="Cambria Math" panose="02040503050406030204" pitchFamily="18" charset="0"/>
                            </a:rPr>
                            <m:t>𝑝</m:t>
                          </m:r>
                        </m:e>
                        <m:sup>
                          <m:r>
                            <a:rPr lang="en-US" sz="1200" i="1">
                              <a:solidFill>
                                <a:srgbClr val="5C953F"/>
                              </a:solidFill>
                              <a:latin typeface="Cambria Math" panose="02040503050406030204" pitchFamily="18" charset="0"/>
                            </a:rPr>
                            <m:t>∗</m:t>
                          </m:r>
                        </m:sup>
                      </m:sSup>
                    </m:oMath>
                  </a14:m>
                  <a:r>
                    <a:rPr lang="en-US" sz="1200" dirty="0"/>
                    <a:t> </a:t>
                  </a:r>
                </a:p>
              </p:txBody>
            </p:sp>
          </mc:Choice>
          <mc:Fallback xmlns="">
            <p:sp>
              <p:nvSpPr>
                <p:cNvPr id="69" name="Rectangle 68">
                  <a:extLst>
                    <a:ext uri="{FF2B5EF4-FFF2-40B4-BE49-F238E27FC236}">
                      <a16:creationId xmlns:a16="http://schemas.microsoft.com/office/drawing/2014/main" id="{4EA12C5D-D8E5-27EB-10E2-877E5633717C}"/>
                    </a:ext>
                  </a:extLst>
                </p:cNvPr>
                <p:cNvSpPr>
                  <a:spLocks noRot="1" noChangeAspect="1" noMove="1" noResize="1" noEditPoints="1" noAdjustHandles="1" noChangeArrowheads="1" noChangeShapeType="1" noTextEdit="1"/>
                </p:cNvSpPr>
                <p:nvPr/>
              </p:nvSpPr>
              <p:spPr>
                <a:xfrm>
                  <a:off x="8258433" y="2899301"/>
                  <a:ext cx="425481" cy="3282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89A3AD99-C4D8-BE4D-B073-B392F4753BF7}"/>
                    </a:ext>
                  </a:extLst>
                </p:cNvPr>
                <p:cNvSpPr txBox="1"/>
                <p:nvPr/>
              </p:nvSpPr>
              <p:spPr>
                <a:xfrm>
                  <a:off x="8272570" y="2336439"/>
                  <a:ext cx="349212" cy="328270"/>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1200" i="1">
                                <a:solidFill>
                                  <a:srgbClr val="FF0000"/>
                                </a:solidFill>
                                <a:latin typeface="Cambria Math" panose="02040503050406030204" pitchFamily="18" charset="0"/>
                              </a:rPr>
                            </m:ctrlPr>
                          </m:accPr>
                          <m:e>
                            <m:r>
                              <a:rPr lang="en-US" sz="1200" i="1">
                                <a:solidFill>
                                  <a:srgbClr val="FF0000"/>
                                </a:solidFill>
                                <a:latin typeface="Cambria Math" panose="02040503050406030204" pitchFamily="18" charset="0"/>
                              </a:rPr>
                              <m:t>𝑝</m:t>
                            </m:r>
                          </m:e>
                        </m:acc>
                      </m:oMath>
                    </m:oMathPara>
                  </a14:m>
                  <a:endParaRPr lang="en-US" sz="1200" b="1" dirty="0">
                    <a:solidFill>
                      <a:srgbClr val="FF0000"/>
                    </a:solidFill>
                    <a:latin typeface="Merriweather Sans" panose="02000503060000020004" pitchFamily="2" charset="77"/>
                  </a:endParaRPr>
                </a:p>
              </p:txBody>
            </p:sp>
          </mc:Choice>
          <mc:Fallback xmlns="">
            <p:sp>
              <p:nvSpPr>
                <p:cNvPr id="70" name="TextBox 69">
                  <a:extLst>
                    <a:ext uri="{FF2B5EF4-FFF2-40B4-BE49-F238E27FC236}">
                      <a16:creationId xmlns:a16="http://schemas.microsoft.com/office/drawing/2014/main" id="{89A3AD99-C4D8-BE4D-B073-B392F4753BF7}"/>
                    </a:ext>
                  </a:extLst>
                </p:cNvPr>
                <p:cNvSpPr txBox="1">
                  <a:spLocks noRot="1" noChangeAspect="1" noMove="1" noResize="1" noEditPoints="1" noAdjustHandles="1" noChangeArrowheads="1" noChangeShapeType="1" noTextEdit="1"/>
                </p:cNvSpPr>
                <p:nvPr/>
              </p:nvSpPr>
              <p:spPr>
                <a:xfrm>
                  <a:off x="8272570" y="2336439"/>
                  <a:ext cx="349212" cy="328270"/>
                </a:xfrm>
                <a:prstGeom prst="rect">
                  <a:avLst/>
                </a:prstGeom>
                <a:blipFill>
                  <a:blip r:embed="rId7"/>
                  <a:stretch>
                    <a:fillRect b="-43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1" name="Rectangle 70">
                  <a:extLst>
                    <a:ext uri="{FF2B5EF4-FFF2-40B4-BE49-F238E27FC236}">
                      <a16:creationId xmlns:a16="http://schemas.microsoft.com/office/drawing/2014/main" id="{CEF998DF-FF56-D6BD-EEF9-6B321CB6D02A}"/>
                    </a:ext>
                  </a:extLst>
                </p:cNvPr>
                <p:cNvSpPr/>
                <p:nvPr/>
              </p:nvSpPr>
              <p:spPr>
                <a:xfrm>
                  <a:off x="9481702" y="2555554"/>
                  <a:ext cx="1217586" cy="4376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chemeClr val="tx1"/>
                            </a:solidFill>
                            <a:latin typeface="Cambria Math" panose="02040503050406030204" pitchFamily="18" charset="0"/>
                          </a:rPr>
                          <m:t>Δ</m:t>
                        </m:r>
                        <m:r>
                          <a:rPr lang="en-US" b="0" i="0" smtClean="0">
                            <a:solidFill>
                              <a:schemeClr val="tx1"/>
                            </a:solidFill>
                            <a:latin typeface="Cambria Math" panose="02040503050406030204" pitchFamily="18" charset="0"/>
                          </a:rPr>
                          <m:t>~1.0</m:t>
                        </m:r>
                        <m:r>
                          <a:rPr lang="en-US" b="0" i="0"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p:sp>
              <p:nvSpPr>
                <p:cNvPr id="71" name="Rectangle 70">
                  <a:extLst>
                    <a:ext uri="{FF2B5EF4-FFF2-40B4-BE49-F238E27FC236}">
                      <a16:creationId xmlns:a16="http://schemas.microsoft.com/office/drawing/2014/main" id="{CEF998DF-FF56-D6BD-EEF9-6B321CB6D02A}"/>
                    </a:ext>
                  </a:extLst>
                </p:cNvPr>
                <p:cNvSpPr>
                  <a:spLocks noRot="1" noChangeAspect="1" noMove="1" noResize="1" noEditPoints="1" noAdjustHandles="1" noChangeArrowheads="1" noChangeShapeType="1" noTextEdit="1"/>
                </p:cNvSpPr>
                <p:nvPr/>
              </p:nvSpPr>
              <p:spPr>
                <a:xfrm>
                  <a:off x="9481702" y="2555554"/>
                  <a:ext cx="1217586" cy="437693"/>
                </a:xfrm>
                <a:prstGeom prst="rect">
                  <a:avLst/>
                </a:prstGeom>
                <a:blipFill>
                  <a:blip r:embed="rId8"/>
                  <a:stretch>
                    <a:fillRect/>
                  </a:stretch>
                </a:blipFill>
              </p:spPr>
              <p:txBody>
                <a:bodyPr/>
                <a:lstStyle/>
                <a:p>
                  <a:r>
                    <a:rPr lang="en-US">
                      <a:noFill/>
                    </a:rPr>
                    <a:t> </a:t>
                  </a:r>
                </a:p>
              </p:txBody>
            </p:sp>
          </mc:Fallback>
        </mc:AlternateContent>
      </p:grpSp>
      <p:grpSp>
        <p:nvGrpSpPr>
          <p:cNvPr id="77" name="Group 76">
            <a:extLst>
              <a:ext uri="{FF2B5EF4-FFF2-40B4-BE49-F238E27FC236}">
                <a16:creationId xmlns:a16="http://schemas.microsoft.com/office/drawing/2014/main" id="{19631103-AADD-1E4A-4724-324488EAAD52}"/>
              </a:ext>
            </a:extLst>
          </p:cNvPr>
          <p:cNvGrpSpPr/>
          <p:nvPr/>
        </p:nvGrpSpPr>
        <p:grpSpPr>
          <a:xfrm>
            <a:off x="944737" y="1192484"/>
            <a:ext cx="3534502" cy="1784210"/>
            <a:chOff x="8258433" y="1414664"/>
            <a:chExt cx="4122678" cy="2114456"/>
          </a:xfrm>
        </p:grpSpPr>
        <p:sp>
          <p:nvSpPr>
            <p:cNvPr id="78" name="Rectangle 77">
              <a:extLst>
                <a:ext uri="{FF2B5EF4-FFF2-40B4-BE49-F238E27FC236}">
                  <a16:creationId xmlns:a16="http://schemas.microsoft.com/office/drawing/2014/main" id="{827737E4-2B6A-E092-1999-1B4E1C35138C}"/>
                </a:ext>
              </a:extLst>
            </p:cNvPr>
            <p:cNvSpPr/>
            <p:nvPr/>
          </p:nvSpPr>
          <p:spPr>
            <a:xfrm>
              <a:off x="9589023" y="1414664"/>
              <a:ext cx="860728" cy="328270"/>
            </a:xfrm>
            <a:prstGeom prst="rect">
              <a:avLst/>
            </a:prstGeom>
          </p:spPr>
          <p:txBody>
            <a:bodyPr wrap="none">
              <a:spAutoFit/>
            </a:bodyPr>
            <a:lstStyle/>
            <a:p>
              <a:r>
                <a:rPr lang="en-US" sz="1200" dirty="0"/>
                <a:t>accuracy</a:t>
              </a:r>
            </a:p>
          </p:txBody>
        </p:sp>
        <p:sp>
          <p:nvSpPr>
            <p:cNvPr id="79" name="TextBox 78">
              <a:extLst>
                <a:ext uri="{FF2B5EF4-FFF2-40B4-BE49-F238E27FC236}">
                  <a16:creationId xmlns:a16="http://schemas.microsoft.com/office/drawing/2014/main" id="{557819BE-FC10-55C1-E933-1E03F1708735}"/>
                </a:ext>
              </a:extLst>
            </p:cNvPr>
            <p:cNvSpPr txBox="1"/>
            <p:nvPr/>
          </p:nvSpPr>
          <p:spPr>
            <a:xfrm flipH="1">
              <a:off x="8773977" y="1782124"/>
              <a:ext cx="3607134" cy="300914"/>
            </a:xfrm>
            <a:prstGeom prst="rect">
              <a:avLst/>
            </a:prstGeom>
            <a:noFill/>
          </p:spPr>
          <p:txBody>
            <a:bodyPr wrap="square" rtlCol="0" anchor="ctr" anchorCtr="0">
              <a:spAutoFit/>
            </a:bodyPr>
            <a:lstStyle/>
            <a:p>
              <a:r>
                <a:rPr lang="en-US" sz="1050" dirty="0">
                  <a:latin typeface="Merriweather Sans" panose="02000503060000020004" pitchFamily="2" charset="77"/>
                </a:rPr>
                <a:t>70               80              90                100</a:t>
              </a:r>
            </a:p>
          </p:txBody>
        </p:sp>
        <p:cxnSp>
          <p:nvCxnSpPr>
            <p:cNvPr id="80" name="Straight Connector 79">
              <a:extLst>
                <a:ext uri="{FF2B5EF4-FFF2-40B4-BE49-F238E27FC236}">
                  <a16:creationId xmlns:a16="http://schemas.microsoft.com/office/drawing/2014/main" id="{8529987B-A9F7-EEB4-DE0D-AE3ABA754482}"/>
                </a:ext>
              </a:extLst>
            </p:cNvPr>
            <p:cNvCxnSpPr>
              <a:cxnSpLocks/>
            </p:cNvCxnSpPr>
            <p:nvPr/>
          </p:nvCxnSpPr>
          <p:spPr>
            <a:xfrm flipH="1">
              <a:off x="8624790" y="2073497"/>
              <a:ext cx="2369439" cy="19760"/>
            </a:xfrm>
            <a:prstGeom prst="line">
              <a:avLst/>
            </a:prstGeom>
            <a:ln w="3810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17C29E72-B712-920D-9462-7923106D6111}"/>
                </a:ext>
              </a:extLst>
            </p:cNvPr>
            <p:cNvGrpSpPr/>
            <p:nvPr/>
          </p:nvGrpSpPr>
          <p:grpSpPr>
            <a:xfrm flipH="1">
              <a:off x="8614333" y="2872572"/>
              <a:ext cx="1654440" cy="369333"/>
              <a:chOff x="3874997" y="4057457"/>
              <a:chExt cx="1461822" cy="369333"/>
            </a:xfrm>
          </p:grpSpPr>
          <p:sp>
            <p:nvSpPr>
              <p:cNvPr id="90" name="Rectangle 89">
                <a:extLst>
                  <a:ext uri="{FF2B5EF4-FFF2-40B4-BE49-F238E27FC236}">
                    <a16:creationId xmlns:a16="http://schemas.microsoft.com/office/drawing/2014/main" id="{C15D3B0A-0192-49CA-6429-106D6FC1FCB3}"/>
                  </a:ext>
                </a:extLst>
              </p:cNvPr>
              <p:cNvSpPr/>
              <p:nvPr/>
            </p:nvSpPr>
            <p:spPr>
              <a:xfrm>
                <a:off x="4023724" y="4057457"/>
                <a:ext cx="1313095" cy="369333"/>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1" name="TextBox 90">
                <a:extLst>
                  <a:ext uri="{FF2B5EF4-FFF2-40B4-BE49-F238E27FC236}">
                    <a16:creationId xmlns:a16="http://schemas.microsoft.com/office/drawing/2014/main" id="{D511B655-CA52-40D9-D3AC-CEB243234140}"/>
                  </a:ext>
                </a:extLst>
              </p:cNvPr>
              <p:cNvSpPr txBox="1"/>
              <p:nvPr/>
            </p:nvSpPr>
            <p:spPr>
              <a:xfrm>
                <a:off x="3874997" y="4088145"/>
                <a:ext cx="722842" cy="310032"/>
              </a:xfrm>
              <a:prstGeom prst="rect">
                <a:avLst/>
              </a:prstGeom>
              <a:noFill/>
            </p:spPr>
            <p:txBody>
              <a:bodyPr wrap="square" rtlCol="0">
                <a:spAutoFit/>
              </a:bodyPr>
              <a:lstStyle/>
              <a:p>
                <a:pPr algn="ctr"/>
                <a:r>
                  <a:rPr lang="en-US" sz="1100" b="1" dirty="0">
                    <a:solidFill>
                      <a:schemeClr val="bg1"/>
                    </a:solidFill>
                    <a:latin typeface="Merriweather Sans" panose="02000503060000020004" pitchFamily="2" charset="77"/>
                  </a:rPr>
                  <a:t>88.1</a:t>
                </a:r>
              </a:p>
            </p:txBody>
          </p:sp>
        </p:grpSp>
        <p:grpSp>
          <p:nvGrpSpPr>
            <p:cNvPr id="82" name="Group 81">
              <a:extLst>
                <a:ext uri="{FF2B5EF4-FFF2-40B4-BE49-F238E27FC236}">
                  <a16:creationId xmlns:a16="http://schemas.microsoft.com/office/drawing/2014/main" id="{30FFB740-5468-A256-A381-9CD5C635E6FE}"/>
                </a:ext>
              </a:extLst>
            </p:cNvPr>
            <p:cNvGrpSpPr/>
            <p:nvPr/>
          </p:nvGrpSpPr>
          <p:grpSpPr>
            <a:xfrm flipH="1">
              <a:off x="8614346" y="2325434"/>
              <a:ext cx="1593984" cy="369333"/>
              <a:chOff x="3928413" y="3040844"/>
              <a:chExt cx="1408406" cy="369333"/>
            </a:xfrm>
          </p:grpSpPr>
          <p:sp>
            <p:nvSpPr>
              <p:cNvPr id="88" name="Rectangle 87">
                <a:extLst>
                  <a:ext uri="{FF2B5EF4-FFF2-40B4-BE49-F238E27FC236}">
                    <a16:creationId xmlns:a16="http://schemas.microsoft.com/office/drawing/2014/main" id="{89ABD3DD-4CD8-083F-846C-1762B413A4B6}"/>
                  </a:ext>
                </a:extLst>
              </p:cNvPr>
              <p:cNvSpPr/>
              <p:nvPr/>
            </p:nvSpPr>
            <p:spPr>
              <a:xfrm>
                <a:off x="4067534" y="3040844"/>
                <a:ext cx="1269285"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89" name="TextBox 88">
                <a:extLst>
                  <a:ext uri="{FF2B5EF4-FFF2-40B4-BE49-F238E27FC236}">
                    <a16:creationId xmlns:a16="http://schemas.microsoft.com/office/drawing/2014/main" id="{A17DB4A3-10D1-3836-7ED6-806D0F4F2544}"/>
                  </a:ext>
                </a:extLst>
              </p:cNvPr>
              <p:cNvSpPr txBox="1"/>
              <p:nvPr/>
            </p:nvSpPr>
            <p:spPr>
              <a:xfrm>
                <a:off x="3928413" y="3075475"/>
                <a:ext cx="722842" cy="310032"/>
              </a:xfrm>
              <a:prstGeom prst="rect">
                <a:avLst/>
              </a:prstGeom>
              <a:noFill/>
            </p:spPr>
            <p:txBody>
              <a:bodyPr wrap="square" rtlCol="0">
                <a:spAutoFit/>
              </a:bodyPr>
              <a:lstStyle/>
              <a:p>
                <a:pPr algn="ctr"/>
                <a:r>
                  <a:rPr lang="en-US" sz="1100" b="1" dirty="0">
                    <a:solidFill>
                      <a:schemeClr val="bg1"/>
                    </a:solidFill>
                    <a:latin typeface="Merriweather Sans" panose="02000503060000020004" pitchFamily="2" charset="77"/>
                  </a:rPr>
                  <a:t>87.3</a:t>
                </a:r>
              </a:p>
            </p:txBody>
          </p:sp>
        </p:grpSp>
        <p:cxnSp>
          <p:nvCxnSpPr>
            <p:cNvPr id="83" name="Straight Connector 82">
              <a:extLst>
                <a:ext uri="{FF2B5EF4-FFF2-40B4-BE49-F238E27FC236}">
                  <a16:creationId xmlns:a16="http://schemas.microsoft.com/office/drawing/2014/main" id="{7594F2FD-ED7A-79DB-E049-2BFEA31DA030}"/>
                </a:ext>
              </a:extLst>
            </p:cNvPr>
            <p:cNvCxnSpPr>
              <a:cxnSpLocks/>
            </p:cNvCxnSpPr>
            <p:nvPr/>
          </p:nvCxnSpPr>
          <p:spPr>
            <a:xfrm>
              <a:off x="8624790" y="2089416"/>
              <a:ext cx="0" cy="143970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8DC30D40-0E53-0F34-F9CE-ABFF705DC7AE}"/>
                    </a:ext>
                  </a:extLst>
                </p:cNvPr>
                <p:cNvSpPr/>
                <p:nvPr/>
              </p:nvSpPr>
              <p:spPr>
                <a:xfrm>
                  <a:off x="8258433" y="2899301"/>
                  <a:ext cx="425481" cy="328270"/>
                </a:xfrm>
                <a:prstGeom prst="rect">
                  <a:avLst/>
                </a:prstGeom>
              </p:spPr>
              <p:txBody>
                <a:bodyPr wrap="none">
                  <a:spAutoFit/>
                </a:bodyPr>
                <a:lstStyle/>
                <a:p>
                  <a14:m>
                    <m:oMath xmlns:m="http://schemas.openxmlformats.org/officeDocument/2006/math">
                      <m:sSup>
                        <m:sSupPr>
                          <m:ctrlPr>
                            <a:rPr lang="en-US" sz="1200" i="1">
                              <a:solidFill>
                                <a:srgbClr val="5C953F"/>
                              </a:solidFill>
                              <a:latin typeface="Cambria Math" panose="02040503050406030204" pitchFamily="18" charset="0"/>
                            </a:rPr>
                          </m:ctrlPr>
                        </m:sSupPr>
                        <m:e>
                          <m:r>
                            <a:rPr lang="en-US" sz="1200" i="1">
                              <a:solidFill>
                                <a:srgbClr val="5C953F"/>
                              </a:solidFill>
                              <a:latin typeface="Cambria Math" panose="02040503050406030204" pitchFamily="18" charset="0"/>
                            </a:rPr>
                            <m:t>𝑝</m:t>
                          </m:r>
                        </m:e>
                        <m:sup>
                          <m:r>
                            <a:rPr lang="en-US" sz="1200" i="1">
                              <a:solidFill>
                                <a:srgbClr val="5C953F"/>
                              </a:solidFill>
                              <a:latin typeface="Cambria Math" panose="02040503050406030204" pitchFamily="18" charset="0"/>
                            </a:rPr>
                            <m:t>∗</m:t>
                          </m:r>
                        </m:sup>
                      </m:sSup>
                    </m:oMath>
                  </a14:m>
                  <a:r>
                    <a:rPr lang="en-US" sz="1200" dirty="0"/>
                    <a:t> </a:t>
                  </a:r>
                </a:p>
              </p:txBody>
            </p:sp>
          </mc:Choice>
          <mc:Fallback xmlns="">
            <p:sp>
              <p:nvSpPr>
                <p:cNvPr id="84" name="Rectangle 83">
                  <a:extLst>
                    <a:ext uri="{FF2B5EF4-FFF2-40B4-BE49-F238E27FC236}">
                      <a16:creationId xmlns:a16="http://schemas.microsoft.com/office/drawing/2014/main" id="{8DC30D40-0E53-0F34-F9CE-ABFF705DC7AE}"/>
                    </a:ext>
                  </a:extLst>
                </p:cNvPr>
                <p:cNvSpPr>
                  <a:spLocks noRot="1" noChangeAspect="1" noMove="1" noResize="1" noEditPoints="1" noAdjustHandles="1" noChangeArrowheads="1" noChangeShapeType="1" noTextEdit="1"/>
                </p:cNvSpPr>
                <p:nvPr/>
              </p:nvSpPr>
              <p:spPr>
                <a:xfrm>
                  <a:off x="8258433" y="2899301"/>
                  <a:ext cx="425481" cy="3282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03AC0303-C34A-7626-05EE-74D09197B60A}"/>
                    </a:ext>
                  </a:extLst>
                </p:cNvPr>
                <p:cNvSpPr txBox="1"/>
                <p:nvPr/>
              </p:nvSpPr>
              <p:spPr>
                <a:xfrm>
                  <a:off x="8272570" y="2336439"/>
                  <a:ext cx="349212" cy="328270"/>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1200" i="1">
                                <a:solidFill>
                                  <a:srgbClr val="FF0000"/>
                                </a:solidFill>
                                <a:latin typeface="Cambria Math" panose="02040503050406030204" pitchFamily="18" charset="0"/>
                              </a:rPr>
                            </m:ctrlPr>
                          </m:accPr>
                          <m:e>
                            <m:r>
                              <a:rPr lang="en-US" sz="1200" i="1">
                                <a:solidFill>
                                  <a:srgbClr val="FF0000"/>
                                </a:solidFill>
                                <a:latin typeface="Cambria Math" panose="02040503050406030204" pitchFamily="18" charset="0"/>
                              </a:rPr>
                              <m:t>𝑝</m:t>
                            </m:r>
                          </m:e>
                        </m:acc>
                      </m:oMath>
                    </m:oMathPara>
                  </a14:m>
                  <a:endParaRPr lang="en-US" sz="1200" b="1" dirty="0">
                    <a:solidFill>
                      <a:srgbClr val="FF0000"/>
                    </a:solidFill>
                    <a:latin typeface="Merriweather Sans" panose="02000503060000020004" pitchFamily="2" charset="77"/>
                  </a:endParaRPr>
                </a:p>
              </p:txBody>
            </p:sp>
          </mc:Choice>
          <mc:Fallback xmlns="">
            <p:sp>
              <p:nvSpPr>
                <p:cNvPr id="85" name="TextBox 84">
                  <a:extLst>
                    <a:ext uri="{FF2B5EF4-FFF2-40B4-BE49-F238E27FC236}">
                      <a16:creationId xmlns:a16="http://schemas.microsoft.com/office/drawing/2014/main" id="{03AC0303-C34A-7626-05EE-74D09197B60A}"/>
                    </a:ext>
                  </a:extLst>
                </p:cNvPr>
                <p:cNvSpPr txBox="1">
                  <a:spLocks noRot="1" noChangeAspect="1" noMove="1" noResize="1" noEditPoints="1" noAdjustHandles="1" noChangeArrowheads="1" noChangeShapeType="1" noTextEdit="1"/>
                </p:cNvSpPr>
                <p:nvPr/>
              </p:nvSpPr>
              <p:spPr>
                <a:xfrm>
                  <a:off x="8272570" y="2336439"/>
                  <a:ext cx="349212" cy="328270"/>
                </a:xfrm>
                <a:prstGeom prst="rect">
                  <a:avLst/>
                </a:prstGeom>
                <a:blipFill>
                  <a:blip r:embed="rId4"/>
                  <a:stretch>
                    <a:fillRect b="-43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6" name="Rectangle 85">
                  <a:extLst>
                    <a:ext uri="{FF2B5EF4-FFF2-40B4-BE49-F238E27FC236}">
                      <a16:creationId xmlns:a16="http://schemas.microsoft.com/office/drawing/2014/main" id="{DCBF3935-14D8-81F4-B0FC-7EB74B21AD50}"/>
                    </a:ext>
                  </a:extLst>
                </p:cNvPr>
                <p:cNvSpPr/>
                <p:nvPr/>
              </p:nvSpPr>
              <p:spPr>
                <a:xfrm>
                  <a:off x="10139692" y="2501119"/>
                  <a:ext cx="1217587" cy="4376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chemeClr val="tx1"/>
                            </a:solidFill>
                            <a:latin typeface="Cambria Math" panose="02040503050406030204" pitchFamily="18" charset="0"/>
                          </a:rPr>
                          <m:t>Δ</m:t>
                        </m:r>
                        <m:r>
                          <a:rPr lang="en-US" b="0" i="0" smtClean="0">
                            <a:solidFill>
                              <a:schemeClr val="tx1"/>
                            </a:solidFill>
                            <a:latin typeface="Cambria Math" panose="02040503050406030204" pitchFamily="18" charset="0"/>
                          </a:rPr>
                          <m:t>~0.8%</m:t>
                        </m:r>
                      </m:oMath>
                    </m:oMathPara>
                  </a14:m>
                  <a:endParaRPr lang="en-US" dirty="0">
                    <a:solidFill>
                      <a:schemeClr val="tx1"/>
                    </a:solidFill>
                  </a:endParaRPr>
                </a:p>
              </p:txBody>
            </p:sp>
          </mc:Choice>
          <mc:Fallback>
            <p:sp>
              <p:nvSpPr>
                <p:cNvPr id="86" name="Rectangle 85">
                  <a:extLst>
                    <a:ext uri="{FF2B5EF4-FFF2-40B4-BE49-F238E27FC236}">
                      <a16:creationId xmlns:a16="http://schemas.microsoft.com/office/drawing/2014/main" id="{DCBF3935-14D8-81F4-B0FC-7EB74B21AD50}"/>
                    </a:ext>
                  </a:extLst>
                </p:cNvPr>
                <p:cNvSpPr>
                  <a:spLocks noRot="1" noChangeAspect="1" noMove="1" noResize="1" noEditPoints="1" noAdjustHandles="1" noChangeArrowheads="1" noChangeShapeType="1" noTextEdit="1"/>
                </p:cNvSpPr>
                <p:nvPr/>
              </p:nvSpPr>
              <p:spPr>
                <a:xfrm>
                  <a:off x="10139692" y="2501119"/>
                  <a:ext cx="1217587" cy="437693"/>
                </a:xfrm>
                <a:prstGeom prst="rect">
                  <a:avLst/>
                </a:prstGeom>
                <a:blipFill>
                  <a:blip r:embed="rId10"/>
                  <a:stretch>
                    <a:fillRect/>
                  </a:stretch>
                </a:blipFill>
              </p:spPr>
              <p:txBody>
                <a:bodyPr/>
                <a:lstStyle/>
                <a:p>
                  <a:r>
                    <a:rPr lang="en-US">
                      <a:noFill/>
                    </a:rPr>
                    <a:t> </a:t>
                  </a:r>
                </a:p>
              </p:txBody>
            </p:sp>
          </mc:Fallback>
        </mc:AlternateContent>
      </p:grpSp>
      <p:grpSp>
        <p:nvGrpSpPr>
          <p:cNvPr id="92" name="Group 91">
            <a:extLst>
              <a:ext uri="{FF2B5EF4-FFF2-40B4-BE49-F238E27FC236}">
                <a16:creationId xmlns:a16="http://schemas.microsoft.com/office/drawing/2014/main" id="{5E83E5CD-EFAB-483A-FFE5-90B236AA51C5}"/>
              </a:ext>
            </a:extLst>
          </p:cNvPr>
          <p:cNvGrpSpPr/>
          <p:nvPr/>
        </p:nvGrpSpPr>
        <p:grpSpPr>
          <a:xfrm>
            <a:off x="2699306" y="3758474"/>
            <a:ext cx="3509567" cy="1784210"/>
            <a:chOff x="8258433" y="1414664"/>
            <a:chExt cx="4093588" cy="2114456"/>
          </a:xfrm>
        </p:grpSpPr>
        <p:sp>
          <p:nvSpPr>
            <p:cNvPr id="93" name="Rectangle 92">
              <a:extLst>
                <a:ext uri="{FF2B5EF4-FFF2-40B4-BE49-F238E27FC236}">
                  <a16:creationId xmlns:a16="http://schemas.microsoft.com/office/drawing/2014/main" id="{252A11A4-F7DF-AE21-DCA2-66C90C4FA3B8}"/>
                </a:ext>
              </a:extLst>
            </p:cNvPr>
            <p:cNvSpPr/>
            <p:nvPr/>
          </p:nvSpPr>
          <p:spPr>
            <a:xfrm>
              <a:off x="9589023" y="1414664"/>
              <a:ext cx="860728" cy="328270"/>
            </a:xfrm>
            <a:prstGeom prst="rect">
              <a:avLst/>
            </a:prstGeom>
          </p:spPr>
          <p:txBody>
            <a:bodyPr wrap="none">
              <a:spAutoFit/>
            </a:bodyPr>
            <a:lstStyle/>
            <a:p>
              <a:r>
                <a:rPr lang="en-US" sz="1200" dirty="0"/>
                <a:t>accuracy</a:t>
              </a:r>
            </a:p>
          </p:txBody>
        </p:sp>
        <p:sp>
          <p:nvSpPr>
            <p:cNvPr id="94" name="TextBox 93">
              <a:extLst>
                <a:ext uri="{FF2B5EF4-FFF2-40B4-BE49-F238E27FC236}">
                  <a16:creationId xmlns:a16="http://schemas.microsoft.com/office/drawing/2014/main" id="{ECE82FB7-615C-893B-D4FE-918C13DD3B9C}"/>
                </a:ext>
              </a:extLst>
            </p:cNvPr>
            <p:cNvSpPr txBox="1"/>
            <p:nvPr/>
          </p:nvSpPr>
          <p:spPr>
            <a:xfrm flipH="1">
              <a:off x="8744887" y="1779323"/>
              <a:ext cx="3607134" cy="300914"/>
            </a:xfrm>
            <a:prstGeom prst="rect">
              <a:avLst/>
            </a:prstGeom>
            <a:noFill/>
          </p:spPr>
          <p:txBody>
            <a:bodyPr wrap="square" rtlCol="0" anchor="ctr" anchorCtr="0">
              <a:spAutoFit/>
            </a:bodyPr>
            <a:lstStyle/>
            <a:p>
              <a:r>
                <a:rPr lang="en-US" sz="1050" dirty="0">
                  <a:latin typeface="Merriweather Sans" panose="02000503060000020004" pitchFamily="2" charset="77"/>
                </a:rPr>
                <a:t>70               80              90                100</a:t>
              </a:r>
            </a:p>
          </p:txBody>
        </p:sp>
        <p:cxnSp>
          <p:nvCxnSpPr>
            <p:cNvPr id="95" name="Straight Connector 94">
              <a:extLst>
                <a:ext uri="{FF2B5EF4-FFF2-40B4-BE49-F238E27FC236}">
                  <a16:creationId xmlns:a16="http://schemas.microsoft.com/office/drawing/2014/main" id="{D86185C1-F763-3D79-0574-056E48D8C978}"/>
                </a:ext>
              </a:extLst>
            </p:cNvPr>
            <p:cNvCxnSpPr>
              <a:cxnSpLocks/>
            </p:cNvCxnSpPr>
            <p:nvPr/>
          </p:nvCxnSpPr>
          <p:spPr>
            <a:xfrm flipH="1">
              <a:off x="8624790" y="2073497"/>
              <a:ext cx="2369439" cy="19760"/>
            </a:xfrm>
            <a:prstGeom prst="line">
              <a:avLst/>
            </a:prstGeom>
            <a:ln w="3810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1800F7BF-5CB6-FC3D-6117-E6B5BFF9D0E9}"/>
                </a:ext>
              </a:extLst>
            </p:cNvPr>
            <p:cNvGrpSpPr/>
            <p:nvPr/>
          </p:nvGrpSpPr>
          <p:grpSpPr>
            <a:xfrm flipH="1">
              <a:off x="8614332" y="2872572"/>
              <a:ext cx="1686249" cy="369333"/>
              <a:chOff x="3846891" y="4057457"/>
              <a:chExt cx="1489928" cy="369333"/>
            </a:xfrm>
          </p:grpSpPr>
          <p:sp>
            <p:nvSpPr>
              <p:cNvPr id="105" name="Rectangle 104">
                <a:extLst>
                  <a:ext uri="{FF2B5EF4-FFF2-40B4-BE49-F238E27FC236}">
                    <a16:creationId xmlns:a16="http://schemas.microsoft.com/office/drawing/2014/main" id="{B2E10838-5E01-A400-66A1-E9CE2B84CA7B}"/>
                  </a:ext>
                </a:extLst>
              </p:cNvPr>
              <p:cNvSpPr/>
              <p:nvPr/>
            </p:nvSpPr>
            <p:spPr>
              <a:xfrm>
                <a:off x="3950292" y="4057457"/>
                <a:ext cx="1386527" cy="369333"/>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6" name="TextBox 105">
                <a:extLst>
                  <a:ext uri="{FF2B5EF4-FFF2-40B4-BE49-F238E27FC236}">
                    <a16:creationId xmlns:a16="http://schemas.microsoft.com/office/drawing/2014/main" id="{B2BF27C7-9438-0865-6E5B-0A00B9883395}"/>
                  </a:ext>
                </a:extLst>
              </p:cNvPr>
              <p:cNvSpPr txBox="1"/>
              <p:nvPr/>
            </p:nvSpPr>
            <p:spPr>
              <a:xfrm>
                <a:off x="3846891" y="4076857"/>
                <a:ext cx="722842" cy="310032"/>
              </a:xfrm>
              <a:prstGeom prst="rect">
                <a:avLst/>
              </a:prstGeom>
              <a:noFill/>
            </p:spPr>
            <p:txBody>
              <a:bodyPr wrap="square" rtlCol="0">
                <a:spAutoFit/>
              </a:bodyPr>
              <a:lstStyle/>
              <a:p>
                <a:pPr algn="ctr"/>
                <a:r>
                  <a:rPr lang="en-US" sz="1100" b="1" dirty="0">
                    <a:solidFill>
                      <a:schemeClr val="bg1"/>
                    </a:solidFill>
                    <a:latin typeface="Merriweather Sans" panose="02000503060000020004" pitchFamily="2" charset="77"/>
                  </a:rPr>
                  <a:t>90.5</a:t>
                </a:r>
              </a:p>
            </p:txBody>
          </p:sp>
        </p:grpSp>
        <p:grpSp>
          <p:nvGrpSpPr>
            <p:cNvPr id="97" name="Group 96">
              <a:extLst>
                <a:ext uri="{FF2B5EF4-FFF2-40B4-BE49-F238E27FC236}">
                  <a16:creationId xmlns:a16="http://schemas.microsoft.com/office/drawing/2014/main" id="{681AFDEA-DC05-5276-4B54-3789F465099B}"/>
                </a:ext>
              </a:extLst>
            </p:cNvPr>
            <p:cNvGrpSpPr/>
            <p:nvPr/>
          </p:nvGrpSpPr>
          <p:grpSpPr>
            <a:xfrm flipH="1">
              <a:off x="8614292" y="2325434"/>
              <a:ext cx="1604712" cy="369333"/>
              <a:chOff x="3918943" y="3040844"/>
              <a:chExt cx="1417876" cy="369333"/>
            </a:xfrm>
          </p:grpSpPr>
          <p:sp>
            <p:nvSpPr>
              <p:cNvPr id="103" name="Rectangle 102">
                <a:extLst>
                  <a:ext uri="{FF2B5EF4-FFF2-40B4-BE49-F238E27FC236}">
                    <a16:creationId xmlns:a16="http://schemas.microsoft.com/office/drawing/2014/main" id="{2588F9A1-AD27-1BB4-997F-2D5911BEF125}"/>
                  </a:ext>
                </a:extLst>
              </p:cNvPr>
              <p:cNvSpPr/>
              <p:nvPr/>
            </p:nvSpPr>
            <p:spPr>
              <a:xfrm>
                <a:off x="4054496" y="3040844"/>
                <a:ext cx="1282323"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04" name="TextBox 103">
                <a:extLst>
                  <a:ext uri="{FF2B5EF4-FFF2-40B4-BE49-F238E27FC236}">
                    <a16:creationId xmlns:a16="http://schemas.microsoft.com/office/drawing/2014/main" id="{F8C888CE-2D73-88EA-84B9-E0D3B5C9E272}"/>
                  </a:ext>
                </a:extLst>
              </p:cNvPr>
              <p:cNvSpPr txBox="1"/>
              <p:nvPr/>
            </p:nvSpPr>
            <p:spPr>
              <a:xfrm>
                <a:off x="3918943" y="3079031"/>
                <a:ext cx="722842" cy="310032"/>
              </a:xfrm>
              <a:prstGeom prst="rect">
                <a:avLst/>
              </a:prstGeom>
              <a:noFill/>
            </p:spPr>
            <p:txBody>
              <a:bodyPr wrap="square" rtlCol="0">
                <a:spAutoFit/>
              </a:bodyPr>
              <a:lstStyle/>
              <a:p>
                <a:pPr algn="ctr"/>
                <a:r>
                  <a:rPr lang="en-US" sz="1100" b="1" dirty="0">
                    <a:solidFill>
                      <a:schemeClr val="bg1"/>
                    </a:solidFill>
                    <a:latin typeface="Merriweather Sans" panose="02000503060000020004" pitchFamily="2" charset="77"/>
                  </a:rPr>
                  <a:t>89.2</a:t>
                </a:r>
              </a:p>
            </p:txBody>
          </p:sp>
        </p:grpSp>
        <p:cxnSp>
          <p:nvCxnSpPr>
            <p:cNvPr id="98" name="Straight Connector 97">
              <a:extLst>
                <a:ext uri="{FF2B5EF4-FFF2-40B4-BE49-F238E27FC236}">
                  <a16:creationId xmlns:a16="http://schemas.microsoft.com/office/drawing/2014/main" id="{21DC8882-4A6A-5FD9-03DA-C29538BE1B54}"/>
                </a:ext>
              </a:extLst>
            </p:cNvPr>
            <p:cNvCxnSpPr>
              <a:cxnSpLocks/>
            </p:cNvCxnSpPr>
            <p:nvPr/>
          </p:nvCxnSpPr>
          <p:spPr>
            <a:xfrm>
              <a:off x="8624790" y="2089416"/>
              <a:ext cx="0" cy="143970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Rectangle 98">
                  <a:extLst>
                    <a:ext uri="{FF2B5EF4-FFF2-40B4-BE49-F238E27FC236}">
                      <a16:creationId xmlns:a16="http://schemas.microsoft.com/office/drawing/2014/main" id="{ED1C53C7-D1F0-DB3F-2633-901BC6DAAE19}"/>
                    </a:ext>
                  </a:extLst>
                </p:cNvPr>
                <p:cNvSpPr/>
                <p:nvPr/>
              </p:nvSpPr>
              <p:spPr>
                <a:xfrm>
                  <a:off x="8258433" y="2899301"/>
                  <a:ext cx="425481" cy="328270"/>
                </a:xfrm>
                <a:prstGeom prst="rect">
                  <a:avLst/>
                </a:prstGeom>
              </p:spPr>
              <p:txBody>
                <a:bodyPr wrap="none">
                  <a:spAutoFit/>
                </a:bodyPr>
                <a:lstStyle/>
                <a:p>
                  <a14:m>
                    <m:oMath xmlns:m="http://schemas.openxmlformats.org/officeDocument/2006/math">
                      <m:sSup>
                        <m:sSupPr>
                          <m:ctrlPr>
                            <a:rPr lang="en-US" sz="1200" i="1">
                              <a:solidFill>
                                <a:srgbClr val="5C953F"/>
                              </a:solidFill>
                              <a:latin typeface="Cambria Math" panose="02040503050406030204" pitchFamily="18" charset="0"/>
                            </a:rPr>
                          </m:ctrlPr>
                        </m:sSupPr>
                        <m:e>
                          <m:r>
                            <a:rPr lang="en-US" sz="1200" i="1">
                              <a:solidFill>
                                <a:srgbClr val="5C953F"/>
                              </a:solidFill>
                              <a:latin typeface="Cambria Math" panose="02040503050406030204" pitchFamily="18" charset="0"/>
                            </a:rPr>
                            <m:t>𝑝</m:t>
                          </m:r>
                        </m:e>
                        <m:sup>
                          <m:r>
                            <a:rPr lang="en-US" sz="1200" i="1">
                              <a:solidFill>
                                <a:srgbClr val="5C953F"/>
                              </a:solidFill>
                              <a:latin typeface="Cambria Math" panose="02040503050406030204" pitchFamily="18" charset="0"/>
                            </a:rPr>
                            <m:t>∗</m:t>
                          </m:r>
                        </m:sup>
                      </m:sSup>
                    </m:oMath>
                  </a14:m>
                  <a:r>
                    <a:rPr lang="en-US" sz="1200" dirty="0"/>
                    <a:t> </a:t>
                  </a:r>
                </a:p>
              </p:txBody>
            </p:sp>
          </mc:Choice>
          <mc:Fallback xmlns="">
            <p:sp>
              <p:nvSpPr>
                <p:cNvPr id="99" name="Rectangle 98">
                  <a:extLst>
                    <a:ext uri="{FF2B5EF4-FFF2-40B4-BE49-F238E27FC236}">
                      <a16:creationId xmlns:a16="http://schemas.microsoft.com/office/drawing/2014/main" id="{ED1C53C7-D1F0-DB3F-2633-901BC6DAAE19}"/>
                    </a:ext>
                  </a:extLst>
                </p:cNvPr>
                <p:cNvSpPr>
                  <a:spLocks noRot="1" noChangeAspect="1" noMove="1" noResize="1" noEditPoints="1" noAdjustHandles="1" noChangeArrowheads="1" noChangeShapeType="1" noTextEdit="1"/>
                </p:cNvSpPr>
                <p:nvPr/>
              </p:nvSpPr>
              <p:spPr>
                <a:xfrm>
                  <a:off x="8258433" y="2899301"/>
                  <a:ext cx="425481" cy="32827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0CBCF1C4-B983-1A40-05CC-87C4943E20FC}"/>
                    </a:ext>
                  </a:extLst>
                </p:cNvPr>
                <p:cNvSpPr txBox="1"/>
                <p:nvPr/>
              </p:nvSpPr>
              <p:spPr>
                <a:xfrm>
                  <a:off x="8272570" y="2336439"/>
                  <a:ext cx="349212" cy="328270"/>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1200" i="1">
                                <a:solidFill>
                                  <a:srgbClr val="FF0000"/>
                                </a:solidFill>
                                <a:latin typeface="Cambria Math" panose="02040503050406030204" pitchFamily="18" charset="0"/>
                              </a:rPr>
                            </m:ctrlPr>
                          </m:accPr>
                          <m:e>
                            <m:r>
                              <a:rPr lang="en-US" sz="1200" i="1">
                                <a:solidFill>
                                  <a:srgbClr val="FF0000"/>
                                </a:solidFill>
                                <a:latin typeface="Cambria Math" panose="02040503050406030204" pitchFamily="18" charset="0"/>
                              </a:rPr>
                              <m:t>𝑝</m:t>
                            </m:r>
                          </m:e>
                        </m:acc>
                      </m:oMath>
                    </m:oMathPara>
                  </a14:m>
                  <a:endParaRPr lang="en-US" sz="1200" b="1" dirty="0">
                    <a:solidFill>
                      <a:srgbClr val="FF0000"/>
                    </a:solidFill>
                    <a:latin typeface="Merriweather Sans" panose="02000503060000020004" pitchFamily="2" charset="77"/>
                  </a:endParaRPr>
                </a:p>
              </p:txBody>
            </p:sp>
          </mc:Choice>
          <mc:Fallback xmlns="">
            <p:sp>
              <p:nvSpPr>
                <p:cNvPr id="100" name="TextBox 99">
                  <a:extLst>
                    <a:ext uri="{FF2B5EF4-FFF2-40B4-BE49-F238E27FC236}">
                      <a16:creationId xmlns:a16="http://schemas.microsoft.com/office/drawing/2014/main" id="{0CBCF1C4-B983-1A40-05CC-87C4943E20FC}"/>
                    </a:ext>
                  </a:extLst>
                </p:cNvPr>
                <p:cNvSpPr txBox="1">
                  <a:spLocks noRot="1" noChangeAspect="1" noMove="1" noResize="1" noEditPoints="1" noAdjustHandles="1" noChangeArrowheads="1" noChangeShapeType="1" noTextEdit="1"/>
                </p:cNvSpPr>
                <p:nvPr/>
              </p:nvSpPr>
              <p:spPr>
                <a:xfrm>
                  <a:off x="8272570" y="2336439"/>
                  <a:ext cx="349212" cy="328270"/>
                </a:xfrm>
                <a:prstGeom prst="rect">
                  <a:avLst/>
                </a:prstGeom>
                <a:blipFill>
                  <a:blip r:embed="rId12"/>
                  <a:stretch>
                    <a:fillRect b="-43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1" name="Rectangle 100">
                  <a:extLst>
                    <a:ext uri="{FF2B5EF4-FFF2-40B4-BE49-F238E27FC236}">
                      <a16:creationId xmlns:a16="http://schemas.microsoft.com/office/drawing/2014/main" id="{D282DEF1-5D1F-C0A5-C3C0-9099C831E1F6}"/>
                    </a:ext>
                  </a:extLst>
                </p:cNvPr>
                <p:cNvSpPr/>
                <p:nvPr/>
              </p:nvSpPr>
              <p:spPr>
                <a:xfrm>
                  <a:off x="10108874" y="2580708"/>
                  <a:ext cx="1217586" cy="4376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chemeClr val="tx1"/>
                            </a:solidFill>
                            <a:latin typeface="Cambria Math" panose="02040503050406030204" pitchFamily="18" charset="0"/>
                          </a:rPr>
                          <m:t>Δ</m:t>
                        </m:r>
                        <m:r>
                          <a:rPr lang="en-US" b="0" i="0" smtClean="0">
                            <a:solidFill>
                              <a:schemeClr val="tx1"/>
                            </a:solidFill>
                            <a:latin typeface="Cambria Math" panose="02040503050406030204" pitchFamily="18" charset="0"/>
                          </a:rPr>
                          <m:t>~1.</m:t>
                        </m:r>
                        <m:r>
                          <a:rPr lang="en-US" b="0" i="0" smtClean="0">
                            <a:solidFill>
                              <a:schemeClr val="tx1"/>
                            </a:solidFill>
                            <a:latin typeface="Cambria Math" panose="02040503050406030204" pitchFamily="18" charset="0"/>
                          </a:rPr>
                          <m:t>3</m:t>
                        </m:r>
                        <m:r>
                          <a:rPr lang="en-US" b="0" i="0"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p:sp>
              <p:nvSpPr>
                <p:cNvPr id="101" name="Rectangle 100">
                  <a:extLst>
                    <a:ext uri="{FF2B5EF4-FFF2-40B4-BE49-F238E27FC236}">
                      <a16:creationId xmlns:a16="http://schemas.microsoft.com/office/drawing/2014/main" id="{D282DEF1-5D1F-C0A5-C3C0-9099C831E1F6}"/>
                    </a:ext>
                  </a:extLst>
                </p:cNvPr>
                <p:cNvSpPr>
                  <a:spLocks noRot="1" noChangeAspect="1" noMove="1" noResize="1" noEditPoints="1" noAdjustHandles="1" noChangeArrowheads="1" noChangeShapeType="1" noTextEdit="1"/>
                </p:cNvSpPr>
                <p:nvPr/>
              </p:nvSpPr>
              <p:spPr>
                <a:xfrm>
                  <a:off x="10108874" y="2580708"/>
                  <a:ext cx="1217586" cy="437693"/>
                </a:xfrm>
                <a:prstGeom prst="rect">
                  <a:avLst/>
                </a:prstGeom>
                <a:blipFill>
                  <a:blip r:embed="rId13"/>
                  <a:stretch>
                    <a:fillRect/>
                  </a:stretch>
                </a:blipFill>
              </p:spPr>
              <p:txBody>
                <a:bodyPr/>
                <a:lstStyle/>
                <a:p>
                  <a:r>
                    <a:rPr lang="en-US">
                      <a:noFill/>
                    </a:rPr>
                    <a:t> </a:t>
                  </a:r>
                </a:p>
              </p:txBody>
            </p:sp>
          </mc:Fallback>
        </mc:AlternateContent>
      </p:grpSp>
      <p:grpSp>
        <p:nvGrpSpPr>
          <p:cNvPr id="107" name="Group 106">
            <a:extLst>
              <a:ext uri="{FF2B5EF4-FFF2-40B4-BE49-F238E27FC236}">
                <a16:creationId xmlns:a16="http://schemas.microsoft.com/office/drawing/2014/main" id="{A94ECDD2-3AF0-B290-3A17-823D661655F4}"/>
              </a:ext>
            </a:extLst>
          </p:cNvPr>
          <p:cNvGrpSpPr/>
          <p:nvPr/>
        </p:nvGrpSpPr>
        <p:grpSpPr>
          <a:xfrm>
            <a:off x="6343499" y="3758474"/>
            <a:ext cx="3532141" cy="1784210"/>
            <a:chOff x="8258433" y="1414664"/>
            <a:chExt cx="4119917" cy="2114456"/>
          </a:xfrm>
        </p:grpSpPr>
        <p:sp>
          <p:nvSpPr>
            <p:cNvPr id="108" name="Rectangle 107">
              <a:extLst>
                <a:ext uri="{FF2B5EF4-FFF2-40B4-BE49-F238E27FC236}">
                  <a16:creationId xmlns:a16="http://schemas.microsoft.com/office/drawing/2014/main" id="{44A7C09A-34CE-F105-E6FF-F7591D1190FF}"/>
                </a:ext>
              </a:extLst>
            </p:cNvPr>
            <p:cNvSpPr/>
            <p:nvPr/>
          </p:nvSpPr>
          <p:spPr>
            <a:xfrm>
              <a:off x="9589023" y="1414664"/>
              <a:ext cx="860728" cy="328270"/>
            </a:xfrm>
            <a:prstGeom prst="rect">
              <a:avLst/>
            </a:prstGeom>
          </p:spPr>
          <p:txBody>
            <a:bodyPr wrap="none">
              <a:spAutoFit/>
            </a:bodyPr>
            <a:lstStyle/>
            <a:p>
              <a:r>
                <a:rPr lang="en-US" sz="1200" dirty="0"/>
                <a:t>accuracy</a:t>
              </a:r>
            </a:p>
          </p:txBody>
        </p:sp>
        <p:sp>
          <p:nvSpPr>
            <p:cNvPr id="109" name="TextBox 108">
              <a:extLst>
                <a:ext uri="{FF2B5EF4-FFF2-40B4-BE49-F238E27FC236}">
                  <a16:creationId xmlns:a16="http://schemas.microsoft.com/office/drawing/2014/main" id="{3F2816C0-DC0E-C520-99B8-5440D6A96574}"/>
                </a:ext>
              </a:extLst>
            </p:cNvPr>
            <p:cNvSpPr txBox="1"/>
            <p:nvPr/>
          </p:nvSpPr>
          <p:spPr>
            <a:xfrm flipH="1">
              <a:off x="8771216" y="1782124"/>
              <a:ext cx="3607134" cy="300914"/>
            </a:xfrm>
            <a:prstGeom prst="rect">
              <a:avLst/>
            </a:prstGeom>
            <a:noFill/>
          </p:spPr>
          <p:txBody>
            <a:bodyPr wrap="square" rtlCol="0" anchor="ctr" anchorCtr="0">
              <a:spAutoFit/>
            </a:bodyPr>
            <a:lstStyle/>
            <a:p>
              <a:r>
                <a:rPr lang="en-US" sz="1050" dirty="0">
                  <a:latin typeface="Merriweather Sans" panose="02000503060000020004" pitchFamily="2" charset="77"/>
                </a:rPr>
                <a:t>70               80              90                100</a:t>
              </a:r>
            </a:p>
          </p:txBody>
        </p:sp>
        <p:cxnSp>
          <p:nvCxnSpPr>
            <p:cNvPr id="110" name="Straight Connector 109">
              <a:extLst>
                <a:ext uri="{FF2B5EF4-FFF2-40B4-BE49-F238E27FC236}">
                  <a16:creationId xmlns:a16="http://schemas.microsoft.com/office/drawing/2014/main" id="{5BE2A10D-7A20-3071-4C81-D7167D3B41BD}"/>
                </a:ext>
              </a:extLst>
            </p:cNvPr>
            <p:cNvCxnSpPr>
              <a:cxnSpLocks/>
            </p:cNvCxnSpPr>
            <p:nvPr/>
          </p:nvCxnSpPr>
          <p:spPr>
            <a:xfrm flipH="1">
              <a:off x="8624790" y="2073497"/>
              <a:ext cx="2369439" cy="19760"/>
            </a:xfrm>
            <a:prstGeom prst="line">
              <a:avLst/>
            </a:prstGeom>
            <a:ln w="3810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1" name="Group 110">
              <a:extLst>
                <a:ext uri="{FF2B5EF4-FFF2-40B4-BE49-F238E27FC236}">
                  <a16:creationId xmlns:a16="http://schemas.microsoft.com/office/drawing/2014/main" id="{9CAB43F4-CC62-CF26-2242-6242617FABA2}"/>
                </a:ext>
              </a:extLst>
            </p:cNvPr>
            <p:cNvGrpSpPr/>
            <p:nvPr/>
          </p:nvGrpSpPr>
          <p:grpSpPr>
            <a:xfrm flipH="1">
              <a:off x="8614335" y="2872572"/>
              <a:ext cx="1540145" cy="369333"/>
              <a:chOff x="3975985" y="4057457"/>
              <a:chExt cx="1360835" cy="369333"/>
            </a:xfrm>
          </p:grpSpPr>
          <p:sp>
            <p:nvSpPr>
              <p:cNvPr id="120" name="Rectangle 119">
                <a:extLst>
                  <a:ext uri="{FF2B5EF4-FFF2-40B4-BE49-F238E27FC236}">
                    <a16:creationId xmlns:a16="http://schemas.microsoft.com/office/drawing/2014/main" id="{7CDE081D-DC74-A553-CBD2-4EA9372AF526}"/>
                  </a:ext>
                </a:extLst>
              </p:cNvPr>
              <p:cNvSpPr/>
              <p:nvPr/>
            </p:nvSpPr>
            <p:spPr>
              <a:xfrm>
                <a:off x="4106692" y="4057457"/>
                <a:ext cx="1230128" cy="369333"/>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1" name="TextBox 120">
                <a:extLst>
                  <a:ext uri="{FF2B5EF4-FFF2-40B4-BE49-F238E27FC236}">
                    <a16:creationId xmlns:a16="http://schemas.microsoft.com/office/drawing/2014/main" id="{ABA11F33-9F93-DD6A-F7A3-D171F5A512C9}"/>
                  </a:ext>
                </a:extLst>
              </p:cNvPr>
              <p:cNvSpPr txBox="1"/>
              <p:nvPr/>
            </p:nvSpPr>
            <p:spPr>
              <a:xfrm>
                <a:off x="3975985" y="4099124"/>
                <a:ext cx="722842" cy="310032"/>
              </a:xfrm>
              <a:prstGeom prst="rect">
                <a:avLst/>
              </a:prstGeom>
              <a:noFill/>
            </p:spPr>
            <p:txBody>
              <a:bodyPr wrap="square" rtlCol="0">
                <a:spAutoFit/>
              </a:bodyPr>
              <a:lstStyle/>
              <a:p>
                <a:pPr algn="ctr"/>
                <a:r>
                  <a:rPr lang="en-US" sz="1100" b="1" dirty="0">
                    <a:solidFill>
                      <a:schemeClr val="bg1"/>
                    </a:solidFill>
                    <a:latin typeface="Merriweather Sans" panose="02000503060000020004" pitchFamily="2" charset="77"/>
                  </a:rPr>
                  <a:t>88.0</a:t>
                </a:r>
              </a:p>
            </p:txBody>
          </p:sp>
        </p:grpSp>
        <p:grpSp>
          <p:nvGrpSpPr>
            <p:cNvPr id="112" name="Group 111">
              <a:extLst>
                <a:ext uri="{FF2B5EF4-FFF2-40B4-BE49-F238E27FC236}">
                  <a16:creationId xmlns:a16="http://schemas.microsoft.com/office/drawing/2014/main" id="{62AB135D-D6D5-FA4E-D5BF-D428AB1669B8}"/>
                </a:ext>
              </a:extLst>
            </p:cNvPr>
            <p:cNvGrpSpPr/>
            <p:nvPr/>
          </p:nvGrpSpPr>
          <p:grpSpPr>
            <a:xfrm flipH="1">
              <a:off x="8614323" y="2325434"/>
              <a:ext cx="1451291" cy="369333"/>
              <a:chOff x="4054495" y="3040844"/>
              <a:chExt cx="1282323" cy="369333"/>
            </a:xfrm>
          </p:grpSpPr>
          <p:sp>
            <p:nvSpPr>
              <p:cNvPr id="118" name="Rectangle 117">
                <a:extLst>
                  <a:ext uri="{FF2B5EF4-FFF2-40B4-BE49-F238E27FC236}">
                    <a16:creationId xmlns:a16="http://schemas.microsoft.com/office/drawing/2014/main" id="{129228E2-EA3A-7D1D-0C1A-0652D8CE3D3C}"/>
                  </a:ext>
                </a:extLst>
              </p:cNvPr>
              <p:cNvSpPr/>
              <p:nvPr/>
            </p:nvSpPr>
            <p:spPr>
              <a:xfrm>
                <a:off x="4185631" y="3040844"/>
                <a:ext cx="1151187" cy="3693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19" name="TextBox 118">
                <a:extLst>
                  <a:ext uri="{FF2B5EF4-FFF2-40B4-BE49-F238E27FC236}">
                    <a16:creationId xmlns:a16="http://schemas.microsoft.com/office/drawing/2014/main" id="{7AE07777-CE1A-6741-4CAE-8085F55D8224}"/>
                  </a:ext>
                </a:extLst>
              </p:cNvPr>
              <p:cNvSpPr txBox="1"/>
              <p:nvPr/>
            </p:nvSpPr>
            <p:spPr>
              <a:xfrm>
                <a:off x="4054495" y="3064187"/>
                <a:ext cx="722842" cy="310032"/>
              </a:xfrm>
              <a:prstGeom prst="rect">
                <a:avLst/>
              </a:prstGeom>
              <a:noFill/>
            </p:spPr>
            <p:txBody>
              <a:bodyPr wrap="square" rtlCol="0">
                <a:spAutoFit/>
              </a:bodyPr>
              <a:lstStyle/>
              <a:p>
                <a:pPr algn="ctr"/>
                <a:r>
                  <a:rPr lang="en-US" sz="1100" b="1" dirty="0">
                    <a:solidFill>
                      <a:schemeClr val="bg1"/>
                    </a:solidFill>
                    <a:latin typeface="Merriweather Sans" panose="02000503060000020004" pitchFamily="2" charset="77"/>
                  </a:rPr>
                  <a:t>86.0</a:t>
                </a:r>
              </a:p>
            </p:txBody>
          </p:sp>
        </p:grpSp>
        <p:cxnSp>
          <p:nvCxnSpPr>
            <p:cNvPr id="113" name="Straight Connector 112">
              <a:extLst>
                <a:ext uri="{FF2B5EF4-FFF2-40B4-BE49-F238E27FC236}">
                  <a16:creationId xmlns:a16="http://schemas.microsoft.com/office/drawing/2014/main" id="{0B71FB50-EF3A-9AA4-5832-8A5645F5BD70}"/>
                </a:ext>
              </a:extLst>
            </p:cNvPr>
            <p:cNvCxnSpPr>
              <a:cxnSpLocks/>
            </p:cNvCxnSpPr>
            <p:nvPr/>
          </p:nvCxnSpPr>
          <p:spPr>
            <a:xfrm>
              <a:off x="8624790" y="2089416"/>
              <a:ext cx="0" cy="143970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Rectangle 113">
                  <a:extLst>
                    <a:ext uri="{FF2B5EF4-FFF2-40B4-BE49-F238E27FC236}">
                      <a16:creationId xmlns:a16="http://schemas.microsoft.com/office/drawing/2014/main" id="{8A0061FF-D8CD-7793-7B31-BC60F4BB1EC7}"/>
                    </a:ext>
                  </a:extLst>
                </p:cNvPr>
                <p:cNvSpPr/>
                <p:nvPr/>
              </p:nvSpPr>
              <p:spPr>
                <a:xfrm>
                  <a:off x="8258433" y="2899301"/>
                  <a:ext cx="425481" cy="328270"/>
                </a:xfrm>
                <a:prstGeom prst="rect">
                  <a:avLst/>
                </a:prstGeom>
              </p:spPr>
              <p:txBody>
                <a:bodyPr wrap="none">
                  <a:spAutoFit/>
                </a:bodyPr>
                <a:lstStyle/>
                <a:p>
                  <a14:m>
                    <m:oMath xmlns:m="http://schemas.openxmlformats.org/officeDocument/2006/math">
                      <m:sSup>
                        <m:sSupPr>
                          <m:ctrlPr>
                            <a:rPr lang="en-US" sz="1200" i="1">
                              <a:solidFill>
                                <a:srgbClr val="5C953F"/>
                              </a:solidFill>
                              <a:latin typeface="Cambria Math" panose="02040503050406030204" pitchFamily="18" charset="0"/>
                            </a:rPr>
                          </m:ctrlPr>
                        </m:sSupPr>
                        <m:e>
                          <m:r>
                            <a:rPr lang="en-US" sz="1200" i="1">
                              <a:solidFill>
                                <a:srgbClr val="5C953F"/>
                              </a:solidFill>
                              <a:latin typeface="Cambria Math" panose="02040503050406030204" pitchFamily="18" charset="0"/>
                            </a:rPr>
                            <m:t>𝑝</m:t>
                          </m:r>
                        </m:e>
                        <m:sup>
                          <m:r>
                            <a:rPr lang="en-US" sz="1200" i="1">
                              <a:solidFill>
                                <a:srgbClr val="5C953F"/>
                              </a:solidFill>
                              <a:latin typeface="Cambria Math" panose="02040503050406030204" pitchFamily="18" charset="0"/>
                            </a:rPr>
                            <m:t>∗</m:t>
                          </m:r>
                        </m:sup>
                      </m:sSup>
                    </m:oMath>
                  </a14:m>
                  <a:r>
                    <a:rPr lang="en-US" sz="1200" dirty="0"/>
                    <a:t> </a:t>
                  </a:r>
                </a:p>
              </p:txBody>
            </p:sp>
          </mc:Choice>
          <mc:Fallback xmlns="">
            <p:sp>
              <p:nvSpPr>
                <p:cNvPr id="114" name="Rectangle 113">
                  <a:extLst>
                    <a:ext uri="{FF2B5EF4-FFF2-40B4-BE49-F238E27FC236}">
                      <a16:creationId xmlns:a16="http://schemas.microsoft.com/office/drawing/2014/main" id="{8A0061FF-D8CD-7793-7B31-BC60F4BB1EC7}"/>
                    </a:ext>
                  </a:extLst>
                </p:cNvPr>
                <p:cNvSpPr>
                  <a:spLocks noRot="1" noChangeAspect="1" noMove="1" noResize="1" noEditPoints="1" noAdjustHandles="1" noChangeArrowheads="1" noChangeShapeType="1" noTextEdit="1"/>
                </p:cNvSpPr>
                <p:nvPr/>
              </p:nvSpPr>
              <p:spPr>
                <a:xfrm>
                  <a:off x="8258433" y="2899301"/>
                  <a:ext cx="425481" cy="328270"/>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F3ADAD66-95AD-03FA-9043-BC2E275F4542}"/>
                    </a:ext>
                  </a:extLst>
                </p:cNvPr>
                <p:cNvSpPr txBox="1"/>
                <p:nvPr/>
              </p:nvSpPr>
              <p:spPr>
                <a:xfrm>
                  <a:off x="8272570" y="2336439"/>
                  <a:ext cx="349212" cy="328270"/>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1200" i="1">
                                <a:solidFill>
                                  <a:srgbClr val="FF0000"/>
                                </a:solidFill>
                                <a:latin typeface="Cambria Math" panose="02040503050406030204" pitchFamily="18" charset="0"/>
                              </a:rPr>
                            </m:ctrlPr>
                          </m:accPr>
                          <m:e>
                            <m:r>
                              <a:rPr lang="en-US" sz="1200" i="1">
                                <a:solidFill>
                                  <a:srgbClr val="FF0000"/>
                                </a:solidFill>
                                <a:latin typeface="Cambria Math" panose="02040503050406030204" pitchFamily="18" charset="0"/>
                              </a:rPr>
                              <m:t>𝑝</m:t>
                            </m:r>
                          </m:e>
                        </m:acc>
                      </m:oMath>
                    </m:oMathPara>
                  </a14:m>
                  <a:endParaRPr lang="en-US" sz="1200" b="1" dirty="0">
                    <a:solidFill>
                      <a:srgbClr val="FF0000"/>
                    </a:solidFill>
                    <a:latin typeface="Merriweather Sans" panose="02000503060000020004" pitchFamily="2" charset="77"/>
                  </a:endParaRPr>
                </a:p>
              </p:txBody>
            </p:sp>
          </mc:Choice>
          <mc:Fallback xmlns="">
            <p:sp>
              <p:nvSpPr>
                <p:cNvPr id="115" name="TextBox 114">
                  <a:extLst>
                    <a:ext uri="{FF2B5EF4-FFF2-40B4-BE49-F238E27FC236}">
                      <a16:creationId xmlns:a16="http://schemas.microsoft.com/office/drawing/2014/main" id="{F3ADAD66-95AD-03FA-9043-BC2E275F4542}"/>
                    </a:ext>
                  </a:extLst>
                </p:cNvPr>
                <p:cNvSpPr txBox="1">
                  <a:spLocks noRot="1" noChangeAspect="1" noMove="1" noResize="1" noEditPoints="1" noAdjustHandles="1" noChangeArrowheads="1" noChangeShapeType="1" noTextEdit="1"/>
                </p:cNvSpPr>
                <p:nvPr/>
              </p:nvSpPr>
              <p:spPr>
                <a:xfrm>
                  <a:off x="8272570" y="2336439"/>
                  <a:ext cx="349212" cy="328270"/>
                </a:xfrm>
                <a:prstGeom prst="rect">
                  <a:avLst/>
                </a:prstGeom>
                <a:blipFill>
                  <a:blip r:embed="rId12"/>
                  <a:stretch>
                    <a:fillRect b="-43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6" name="Rectangle 115">
                  <a:extLst>
                    <a:ext uri="{FF2B5EF4-FFF2-40B4-BE49-F238E27FC236}">
                      <a16:creationId xmlns:a16="http://schemas.microsoft.com/office/drawing/2014/main" id="{3B8325A8-21DC-4AF2-5D20-12708FD9F342}"/>
                    </a:ext>
                  </a:extLst>
                </p:cNvPr>
                <p:cNvSpPr/>
                <p:nvPr/>
              </p:nvSpPr>
              <p:spPr>
                <a:xfrm>
                  <a:off x="9947021" y="2568997"/>
                  <a:ext cx="1217585" cy="4376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chemeClr val="tx1"/>
                            </a:solidFill>
                            <a:latin typeface="Cambria Math" panose="02040503050406030204" pitchFamily="18" charset="0"/>
                          </a:rPr>
                          <m:t>Δ</m:t>
                        </m:r>
                        <m:r>
                          <a:rPr lang="en-US" b="0" i="0" smtClean="0">
                            <a:solidFill>
                              <a:schemeClr val="tx1"/>
                            </a:solidFill>
                            <a:latin typeface="Cambria Math" panose="02040503050406030204" pitchFamily="18" charset="0"/>
                          </a:rPr>
                          <m:t>~2.0%</m:t>
                        </m:r>
                      </m:oMath>
                    </m:oMathPara>
                  </a14:m>
                  <a:endParaRPr lang="en-US" dirty="0">
                    <a:solidFill>
                      <a:schemeClr val="tx1"/>
                    </a:solidFill>
                  </a:endParaRPr>
                </a:p>
              </p:txBody>
            </p:sp>
          </mc:Choice>
          <mc:Fallback>
            <p:sp>
              <p:nvSpPr>
                <p:cNvPr id="116" name="Rectangle 115">
                  <a:extLst>
                    <a:ext uri="{FF2B5EF4-FFF2-40B4-BE49-F238E27FC236}">
                      <a16:creationId xmlns:a16="http://schemas.microsoft.com/office/drawing/2014/main" id="{3B8325A8-21DC-4AF2-5D20-12708FD9F342}"/>
                    </a:ext>
                  </a:extLst>
                </p:cNvPr>
                <p:cNvSpPr>
                  <a:spLocks noRot="1" noChangeAspect="1" noMove="1" noResize="1" noEditPoints="1" noAdjustHandles="1" noChangeArrowheads="1" noChangeShapeType="1" noTextEdit="1"/>
                </p:cNvSpPr>
                <p:nvPr/>
              </p:nvSpPr>
              <p:spPr>
                <a:xfrm>
                  <a:off x="9947021" y="2568997"/>
                  <a:ext cx="1217585" cy="437693"/>
                </a:xfrm>
                <a:prstGeom prst="rect">
                  <a:avLst/>
                </a:prstGeom>
                <a:blipFill>
                  <a:blip r:embed="rId15"/>
                  <a:stretch>
                    <a:fillRect/>
                  </a:stretch>
                </a:blipFill>
              </p:spPr>
              <p:txBody>
                <a:bodyPr/>
                <a:lstStyle/>
                <a:p>
                  <a:r>
                    <a:rPr lang="en-US">
                      <a:noFill/>
                    </a:rPr>
                    <a:t> </a:t>
                  </a:r>
                </a:p>
              </p:txBody>
            </p:sp>
          </mc:Fallback>
        </mc:AlternateContent>
      </p:grpSp>
      <p:sp>
        <p:nvSpPr>
          <p:cNvPr id="122" name="Rounded Rectangle 121">
            <a:extLst>
              <a:ext uri="{FF2B5EF4-FFF2-40B4-BE49-F238E27FC236}">
                <a16:creationId xmlns:a16="http://schemas.microsoft.com/office/drawing/2014/main" id="{89D5CF41-2AFC-5CA7-E74A-5707150C3E7A}"/>
              </a:ext>
            </a:extLst>
          </p:cNvPr>
          <p:cNvSpPr/>
          <p:nvPr/>
        </p:nvSpPr>
        <p:spPr>
          <a:xfrm>
            <a:off x="4736302" y="3066790"/>
            <a:ext cx="2622268" cy="340519"/>
          </a:xfrm>
          <a:prstGeom prst="roundRect">
            <a:avLst/>
          </a:prstGeom>
          <a:solidFill>
            <a:schemeClr val="accent1">
              <a:lumMod val="20000"/>
              <a:lumOff val="80000"/>
            </a:schemeClr>
          </a:solidFill>
        </p:spPr>
        <p:txBody>
          <a:bodyPr wrap="square">
            <a:spAutoFit/>
          </a:bodyPr>
          <a:lstStyle/>
          <a:p>
            <a:pPr algn="ctr"/>
            <a:r>
              <a:rPr lang="en-US" sz="1400" dirty="0"/>
              <a:t>sentiment classification (SST-5)</a:t>
            </a:r>
          </a:p>
        </p:txBody>
      </p:sp>
      <p:sp>
        <p:nvSpPr>
          <p:cNvPr id="123" name="Rounded Rectangle 122">
            <a:extLst>
              <a:ext uri="{FF2B5EF4-FFF2-40B4-BE49-F238E27FC236}">
                <a16:creationId xmlns:a16="http://schemas.microsoft.com/office/drawing/2014/main" id="{8824C36E-6133-AD8A-7C2E-1EC6E62E55CC}"/>
              </a:ext>
            </a:extLst>
          </p:cNvPr>
          <p:cNvSpPr/>
          <p:nvPr/>
        </p:nvSpPr>
        <p:spPr>
          <a:xfrm>
            <a:off x="963398" y="3084906"/>
            <a:ext cx="2622268" cy="340519"/>
          </a:xfrm>
          <a:prstGeom prst="roundRect">
            <a:avLst/>
          </a:prstGeom>
          <a:solidFill>
            <a:schemeClr val="accent1">
              <a:lumMod val="20000"/>
              <a:lumOff val="80000"/>
            </a:schemeClr>
          </a:solidFill>
        </p:spPr>
        <p:txBody>
          <a:bodyPr wrap="square">
            <a:spAutoFit/>
          </a:bodyPr>
          <a:lstStyle/>
          <a:p>
            <a:pPr algn="ctr"/>
            <a:r>
              <a:rPr lang="en-US" sz="1400" dirty="0"/>
              <a:t>topic classification (</a:t>
            </a:r>
            <a:r>
              <a:rPr lang="en-US" sz="1400" dirty="0" err="1"/>
              <a:t>AGNews</a:t>
            </a:r>
            <a:r>
              <a:rPr lang="en-US" sz="1400" dirty="0"/>
              <a:t>)</a:t>
            </a:r>
          </a:p>
        </p:txBody>
      </p:sp>
      <p:sp>
        <p:nvSpPr>
          <p:cNvPr id="124" name="Rounded Rectangle 123">
            <a:extLst>
              <a:ext uri="{FF2B5EF4-FFF2-40B4-BE49-F238E27FC236}">
                <a16:creationId xmlns:a16="http://schemas.microsoft.com/office/drawing/2014/main" id="{B6C6AE52-8CBC-F568-1F3A-3622E17AAD2B}"/>
              </a:ext>
            </a:extLst>
          </p:cNvPr>
          <p:cNvSpPr/>
          <p:nvPr/>
        </p:nvSpPr>
        <p:spPr>
          <a:xfrm>
            <a:off x="2677796" y="5649728"/>
            <a:ext cx="2622268" cy="340519"/>
          </a:xfrm>
          <a:prstGeom prst="roundRect">
            <a:avLst/>
          </a:prstGeom>
          <a:solidFill>
            <a:schemeClr val="accent1">
              <a:lumMod val="20000"/>
              <a:lumOff val="80000"/>
            </a:schemeClr>
          </a:solidFill>
        </p:spPr>
        <p:txBody>
          <a:bodyPr wrap="square">
            <a:spAutoFit/>
          </a:bodyPr>
          <a:lstStyle/>
          <a:p>
            <a:pPr algn="ctr"/>
            <a:r>
              <a:rPr lang="en-US" sz="1400" dirty="0"/>
              <a:t>subjectivity classification (Subj)</a:t>
            </a:r>
          </a:p>
        </p:txBody>
      </p:sp>
      <p:sp>
        <p:nvSpPr>
          <p:cNvPr id="125" name="Rounded Rectangle 124">
            <a:extLst>
              <a:ext uri="{FF2B5EF4-FFF2-40B4-BE49-F238E27FC236}">
                <a16:creationId xmlns:a16="http://schemas.microsoft.com/office/drawing/2014/main" id="{B967E7DA-8BAA-BE1C-9900-849D6305CF33}"/>
              </a:ext>
            </a:extLst>
          </p:cNvPr>
          <p:cNvSpPr/>
          <p:nvPr/>
        </p:nvSpPr>
        <p:spPr>
          <a:xfrm>
            <a:off x="6264904" y="5649728"/>
            <a:ext cx="2785306" cy="340519"/>
          </a:xfrm>
          <a:prstGeom prst="roundRect">
            <a:avLst/>
          </a:prstGeom>
          <a:solidFill>
            <a:schemeClr val="accent1">
              <a:lumMod val="20000"/>
              <a:lumOff val="80000"/>
            </a:schemeClr>
          </a:solidFill>
        </p:spPr>
        <p:txBody>
          <a:bodyPr wrap="square">
            <a:spAutoFit/>
          </a:bodyPr>
          <a:lstStyle/>
          <a:p>
            <a:pPr algn="ctr"/>
            <a:r>
              <a:rPr lang="en-US" sz="1400" dirty="0"/>
              <a:t>question type classification (TREC)</a:t>
            </a:r>
          </a:p>
        </p:txBody>
      </p:sp>
      <p:sp>
        <p:nvSpPr>
          <p:cNvPr id="3" name="Rectangle 2">
            <a:extLst>
              <a:ext uri="{FF2B5EF4-FFF2-40B4-BE49-F238E27FC236}">
                <a16:creationId xmlns:a16="http://schemas.microsoft.com/office/drawing/2014/main" id="{F03C673E-ACBC-DEA8-B426-BAED76E0FB4F}"/>
              </a:ext>
            </a:extLst>
          </p:cNvPr>
          <p:cNvSpPr/>
          <p:nvPr/>
        </p:nvSpPr>
        <p:spPr>
          <a:xfrm>
            <a:off x="2883851" y="357082"/>
            <a:ext cx="2638864" cy="584775"/>
          </a:xfrm>
          <a:prstGeom prst="rect">
            <a:avLst/>
          </a:prstGeom>
        </p:spPr>
        <p:txBody>
          <a:bodyPr wrap="none">
            <a:spAutoFit/>
          </a:bodyPr>
          <a:lstStyle/>
          <a:p>
            <a:r>
              <a:rPr lang="en-US" sz="3200" b="1" dirty="0">
                <a:solidFill>
                  <a:srgbClr val="1700FF"/>
                </a:solidFill>
              </a:rPr>
              <a:t>5</a:t>
            </a:r>
            <a:r>
              <a:rPr lang="en-US" sz="3200" b="1" dirty="0"/>
              <a:t> benchmarks</a:t>
            </a:r>
          </a:p>
        </p:txBody>
      </p:sp>
      <p:sp>
        <p:nvSpPr>
          <p:cNvPr id="126" name="Rectangle 125">
            <a:extLst>
              <a:ext uri="{FF2B5EF4-FFF2-40B4-BE49-F238E27FC236}">
                <a16:creationId xmlns:a16="http://schemas.microsoft.com/office/drawing/2014/main" id="{1998465F-6C00-AB59-037B-E9FCA5AD9238}"/>
              </a:ext>
            </a:extLst>
          </p:cNvPr>
          <p:cNvSpPr/>
          <p:nvPr/>
        </p:nvSpPr>
        <p:spPr>
          <a:xfrm>
            <a:off x="6282720" y="354269"/>
            <a:ext cx="3398687" cy="584775"/>
          </a:xfrm>
          <a:prstGeom prst="rect">
            <a:avLst/>
          </a:prstGeom>
        </p:spPr>
        <p:txBody>
          <a:bodyPr wrap="none">
            <a:spAutoFit/>
          </a:bodyPr>
          <a:lstStyle/>
          <a:p>
            <a:r>
              <a:rPr lang="en-US" sz="3200" b="1" dirty="0">
                <a:solidFill>
                  <a:srgbClr val="1700FF"/>
                </a:solidFill>
              </a:rPr>
              <a:t>60</a:t>
            </a:r>
            <a:r>
              <a:rPr lang="en-US" sz="3200" b="1" dirty="0"/>
              <a:t> target prompts</a:t>
            </a:r>
          </a:p>
        </p:txBody>
      </p:sp>
      <p:sp>
        <p:nvSpPr>
          <p:cNvPr id="4" name="Rectangle 3">
            <a:extLst>
              <a:ext uri="{FF2B5EF4-FFF2-40B4-BE49-F238E27FC236}">
                <a16:creationId xmlns:a16="http://schemas.microsoft.com/office/drawing/2014/main" id="{117543D1-80D5-ED30-15D5-606A1B19444D}"/>
              </a:ext>
            </a:extLst>
          </p:cNvPr>
          <p:cNvSpPr/>
          <p:nvPr/>
        </p:nvSpPr>
        <p:spPr>
          <a:xfrm>
            <a:off x="5664700" y="398306"/>
            <a:ext cx="372218" cy="523220"/>
          </a:xfrm>
          <a:prstGeom prst="rect">
            <a:avLst/>
          </a:prstGeom>
        </p:spPr>
        <p:txBody>
          <a:bodyPr wrap="none">
            <a:spAutoFit/>
          </a:bodyPr>
          <a:lstStyle/>
          <a:p>
            <a:r>
              <a:rPr lang="en-US" sz="2800" b="1" dirty="0">
                <a:solidFill>
                  <a:srgbClr val="C00000"/>
                </a:solidFill>
              </a:rPr>
              <a:t>x</a:t>
            </a:r>
            <a:endParaRPr lang="en-US" sz="2800" dirty="0">
              <a:solidFill>
                <a:srgbClr val="C00000"/>
              </a:solidFill>
            </a:endParaRPr>
          </a:p>
        </p:txBody>
      </p:sp>
      <p:sp>
        <p:nvSpPr>
          <p:cNvPr id="127" name="Rectangle 126">
            <a:extLst>
              <a:ext uri="{FF2B5EF4-FFF2-40B4-BE49-F238E27FC236}">
                <a16:creationId xmlns:a16="http://schemas.microsoft.com/office/drawing/2014/main" id="{7E6795B6-E6DF-EEEB-2C46-EC9F1DC047B4}"/>
              </a:ext>
            </a:extLst>
          </p:cNvPr>
          <p:cNvSpPr/>
          <p:nvPr/>
        </p:nvSpPr>
        <p:spPr>
          <a:xfrm rot="16200000">
            <a:off x="1181255" y="1501504"/>
            <a:ext cx="373820" cy="523220"/>
          </a:xfrm>
          <a:prstGeom prst="rect">
            <a:avLst/>
          </a:prstGeom>
        </p:spPr>
        <p:txBody>
          <a:bodyPr wrap="none">
            <a:spAutoFit/>
          </a:bodyPr>
          <a:lstStyle/>
          <a:p>
            <a:r>
              <a:rPr lang="en-US" sz="2800" b="1" dirty="0"/>
              <a:t>≈</a:t>
            </a:r>
          </a:p>
        </p:txBody>
      </p:sp>
      <p:sp>
        <p:nvSpPr>
          <p:cNvPr id="128" name="Rectangle 127">
            <a:extLst>
              <a:ext uri="{FF2B5EF4-FFF2-40B4-BE49-F238E27FC236}">
                <a16:creationId xmlns:a16="http://schemas.microsoft.com/office/drawing/2014/main" id="{ED5B3B8B-0CE0-3EC2-B76C-8B0329474C0B}"/>
              </a:ext>
            </a:extLst>
          </p:cNvPr>
          <p:cNvSpPr/>
          <p:nvPr/>
        </p:nvSpPr>
        <p:spPr>
          <a:xfrm rot="16200000">
            <a:off x="4877575" y="1504071"/>
            <a:ext cx="373820" cy="523220"/>
          </a:xfrm>
          <a:prstGeom prst="rect">
            <a:avLst/>
          </a:prstGeom>
        </p:spPr>
        <p:txBody>
          <a:bodyPr wrap="none">
            <a:spAutoFit/>
          </a:bodyPr>
          <a:lstStyle/>
          <a:p>
            <a:r>
              <a:rPr lang="en-US" sz="2800" b="1" dirty="0"/>
              <a:t>≈</a:t>
            </a:r>
          </a:p>
        </p:txBody>
      </p:sp>
      <p:sp>
        <p:nvSpPr>
          <p:cNvPr id="129" name="Rectangle 128">
            <a:extLst>
              <a:ext uri="{FF2B5EF4-FFF2-40B4-BE49-F238E27FC236}">
                <a16:creationId xmlns:a16="http://schemas.microsoft.com/office/drawing/2014/main" id="{5146F027-C3E2-603C-FB47-7C763699A359}"/>
              </a:ext>
            </a:extLst>
          </p:cNvPr>
          <p:cNvSpPr/>
          <p:nvPr/>
        </p:nvSpPr>
        <p:spPr>
          <a:xfrm rot="16200000">
            <a:off x="8254965" y="1500303"/>
            <a:ext cx="373820" cy="523220"/>
          </a:xfrm>
          <a:prstGeom prst="rect">
            <a:avLst/>
          </a:prstGeom>
        </p:spPr>
        <p:txBody>
          <a:bodyPr wrap="none">
            <a:spAutoFit/>
          </a:bodyPr>
          <a:lstStyle/>
          <a:p>
            <a:r>
              <a:rPr lang="en-US" sz="2800" b="1" dirty="0"/>
              <a:t>≈</a:t>
            </a:r>
          </a:p>
        </p:txBody>
      </p:sp>
      <p:sp>
        <p:nvSpPr>
          <p:cNvPr id="130" name="Rectangle 129">
            <a:extLst>
              <a:ext uri="{FF2B5EF4-FFF2-40B4-BE49-F238E27FC236}">
                <a16:creationId xmlns:a16="http://schemas.microsoft.com/office/drawing/2014/main" id="{6FBBDA34-DC5C-C986-0D25-F6F85A849637}"/>
              </a:ext>
            </a:extLst>
          </p:cNvPr>
          <p:cNvSpPr/>
          <p:nvPr/>
        </p:nvSpPr>
        <p:spPr>
          <a:xfrm rot="16200000">
            <a:off x="2935819" y="4070097"/>
            <a:ext cx="373820" cy="523220"/>
          </a:xfrm>
          <a:prstGeom prst="rect">
            <a:avLst/>
          </a:prstGeom>
        </p:spPr>
        <p:txBody>
          <a:bodyPr wrap="none">
            <a:spAutoFit/>
          </a:bodyPr>
          <a:lstStyle/>
          <a:p>
            <a:r>
              <a:rPr lang="en-US" sz="2800" b="1" dirty="0"/>
              <a:t>≈</a:t>
            </a:r>
          </a:p>
        </p:txBody>
      </p:sp>
      <p:sp>
        <p:nvSpPr>
          <p:cNvPr id="131" name="Rectangle 130">
            <a:extLst>
              <a:ext uri="{FF2B5EF4-FFF2-40B4-BE49-F238E27FC236}">
                <a16:creationId xmlns:a16="http://schemas.microsoft.com/office/drawing/2014/main" id="{931EA310-3029-633A-275F-56D76B670CBB}"/>
              </a:ext>
            </a:extLst>
          </p:cNvPr>
          <p:cNvSpPr/>
          <p:nvPr/>
        </p:nvSpPr>
        <p:spPr>
          <a:xfrm rot="16200000">
            <a:off x="6574282" y="4068988"/>
            <a:ext cx="373820" cy="523220"/>
          </a:xfrm>
          <a:prstGeom prst="rect">
            <a:avLst/>
          </a:prstGeom>
        </p:spPr>
        <p:txBody>
          <a:bodyPr wrap="none">
            <a:spAutoFit/>
          </a:bodyPr>
          <a:lstStyle/>
          <a:p>
            <a:r>
              <a:rPr lang="en-US" sz="2800" b="1" dirty="0"/>
              <a:t>≈</a:t>
            </a:r>
          </a:p>
        </p:txBody>
      </p:sp>
    </p:spTree>
    <p:extLst>
      <p:ext uri="{BB962C8B-B14F-4D97-AF65-F5344CB8AC3E}">
        <p14:creationId xmlns:p14="http://schemas.microsoft.com/office/powerpoint/2010/main" val="2871803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3ACE77-3070-9843-BCBE-A609E9C809D1}"/>
              </a:ext>
            </a:extLst>
          </p:cNvPr>
          <p:cNvSpPr>
            <a:spLocks noGrp="1"/>
          </p:cNvSpPr>
          <p:nvPr>
            <p:ph type="sldNum" sz="quarter" idx="10"/>
          </p:nvPr>
        </p:nvSpPr>
        <p:spPr/>
        <p:txBody>
          <a:bodyPr/>
          <a:lstStyle/>
          <a:p>
            <a:pPr>
              <a:defRPr/>
            </a:pPr>
            <a:fld id="{37E6B2A9-E175-7F40-B993-EC9D598FC2D7}" type="slidenum">
              <a:rPr lang="en-US" smtClean="0"/>
              <a:pPr>
                <a:defRPr/>
              </a:pPr>
              <a:t>17</a:t>
            </a:fld>
            <a:endParaRPr lang="en-US" dirty="0"/>
          </a:p>
        </p:txBody>
      </p:sp>
      <p:pic>
        <p:nvPicPr>
          <p:cNvPr id="35" name="Picture 34" descr="Chart, line chart&#10;&#10;Description automatically generated">
            <a:extLst>
              <a:ext uri="{FF2B5EF4-FFF2-40B4-BE49-F238E27FC236}">
                <a16:creationId xmlns:a16="http://schemas.microsoft.com/office/drawing/2014/main" id="{B097F6E9-D6F2-65E9-B593-2886B9516FFB}"/>
              </a:ext>
            </a:extLst>
          </p:cNvPr>
          <p:cNvPicPr>
            <a:picLocks noChangeAspect="1"/>
          </p:cNvPicPr>
          <p:nvPr/>
        </p:nvPicPr>
        <p:blipFill rotWithShape="1">
          <a:blip r:embed="rId3"/>
          <a:srcRect l="3283" b="2563"/>
          <a:stretch/>
        </p:blipFill>
        <p:spPr>
          <a:xfrm>
            <a:off x="2438498" y="382168"/>
            <a:ext cx="6885448" cy="4495072"/>
          </a:xfrm>
          <a:prstGeom prst="rect">
            <a:avLst/>
          </a:prstGeom>
        </p:spPr>
      </p:pic>
      <p:sp>
        <p:nvSpPr>
          <p:cNvPr id="5" name="Rounded Rectangular Callout 4">
            <a:extLst>
              <a:ext uri="{FF2B5EF4-FFF2-40B4-BE49-F238E27FC236}">
                <a16:creationId xmlns:a16="http://schemas.microsoft.com/office/drawing/2014/main" id="{FAA094D6-E7FA-4D1B-F92C-BDC52D6AFBF2}"/>
              </a:ext>
            </a:extLst>
          </p:cNvPr>
          <p:cNvSpPr/>
          <p:nvPr/>
        </p:nvSpPr>
        <p:spPr>
          <a:xfrm>
            <a:off x="1705123" y="5106604"/>
            <a:ext cx="8653347" cy="1464231"/>
          </a:xfrm>
          <a:prstGeom prst="wedgeRoundRectCallout">
            <a:avLst>
              <a:gd name="adj1" fmla="val 19237"/>
              <a:gd name="adj2" fmla="val -31726"/>
              <a:gd name="adj3" fmla="val 16667"/>
            </a:avLst>
          </a:prstGeom>
          <a:ln>
            <a:solidFill>
              <a:schemeClr val="tx2">
                <a:lumMod val="40000"/>
                <a:lumOff val="60000"/>
              </a:schemeClr>
            </a:solid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4000" dirty="0"/>
              <a:t>Continuous prompts on </a:t>
            </a:r>
            <a:r>
              <a:rPr lang="en-US" sz="4000" dirty="0">
                <a:solidFill>
                  <a:srgbClr val="1700FF"/>
                </a:solidFill>
              </a:rPr>
              <a:t>larger LMs</a:t>
            </a:r>
            <a:r>
              <a:rPr lang="en-US" sz="4000" dirty="0"/>
              <a:t> show </a:t>
            </a:r>
            <a:r>
              <a:rPr lang="en-US" sz="4000" dirty="0">
                <a:solidFill>
                  <a:srgbClr val="C00000"/>
                </a:solidFill>
              </a:rPr>
              <a:t>more “wayward”</a:t>
            </a:r>
            <a:r>
              <a:rPr lang="en-US" sz="4000" dirty="0"/>
              <a:t> behavior! </a:t>
            </a:r>
            <a:endParaRPr lang="en-US" sz="3600" dirty="0"/>
          </a:p>
        </p:txBody>
      </p:sp>
    </p:spTree>
    <p:extLst>
      <p:ext uri="{BB962C8B-B14F-4D97-AF65-F5344CB8AC3E}">
        <p14:creationId xmlns:p14="http://schemas.microsoft.com/office/powerpoint/2010/main" val="73512562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3BB716-C745-C048-B94A-73930B836DA5}"/>
              </a:ext>
            </a:extLst>
          </p:cNvPr>
          <p:cNvSpPr>
            <a:spLocks noGrp="1"/>
          </p:cNvSpPr>
          <p:nvPr>
            <p:ph idx="1"/>
          </p:nvPr>
        </p:nvSpPr>
        <p:spPr>
          <a:xfrm>
            <a:off x="838200" y="1825625"/>
            <a:ext cx="5916168" cy="4351338"/>
          </a:xfrm>
        </p:spPr>
        <p:txBody>
          <a:bodyPr/>
          <a:lstStyle/>
          <a:p>
            <a:r>
              <a:rPr lang="en-US" sz="2400" dirty="0"/>
              <a:t>(1) The mapping between continuous and discrete space is not one-to-one.  </a:t>
            </a:r>
          </a:p>
          <a:p>
            <a:pPr marL="0" indent="0">
              <a:buNone/>
            </a:pPr>
            <a:endParaRPr lang="en-US" dirty="0"/>
          </a:p>
          <a:p>
            <a:pPr lvl="1"/>
            <a:endParaRPr lang="en-US" dirty="0"/>
          </a:p>
        </p:txBody>
      </p:sp>
      <p:sp>
        <p:nvSpPr>
          <p:cNvPr id="4" name="Slide Number Placeholder 3">
            <a:extLst>
              <a:ext uri="{FF2B5EF4-FFF2-40B4-BE49-F238E27FC236}">
                <a16:creationId xmlns:a16="http://schemas.microsoft.com/office/drawing/2014/main" id="{9DC37807-1439-1941-BF88-F3B4F90DDEA5}"/>
              </a:ext>
            </a:extLst>
          </p:cNvPr>
          <p:cNvSpPr>
            <a:spLocks noGrp="1"/>
          </p:cNvSpPr>
          <p:nvPr>
            <p:ph type="sldNum" sz="quarter" idx="10"/>
          </p:nvPr>
        </p:nvSpPr>
        <p:spPr/>
        <p:txBody>
          <a:bodyPr/>
          <a:lstStyle/>
          <a:p>
            <a:pPr>
              <a:defRPr/>
            </a:pPr>
            <a:fld id="{0121240C-47AF-2F4D-83B3-CC3EDF50F794}" type="slidenum">
              <a:rPr lang="en-US" smtClean="0"/>
              <a:pPr>
                <a:defRPr/>
              </a:pPr>
              <a:t>18</a:t>
            </a:fld>
            <a:endParaRPr lang="en-US" dirty="0"/>
          </a:p>
        </p:txBody>
      </p:sp>
      <p:sp>
        <p:nvSpPr>
          <p:cNvPr id="2" name="Title 1">
            <a:extLst>
              <a:ext uri="{FF2B5EF4-FFF2-40B4-BE49-F238E27FC236}">
                <a16:creationId xmlns:a16="http://schemas.microsoft.com/office/drawing/2014/main" id="{E7FE2D45-1EA1-CD43-90CD-CA49E0542684}"/>
              </a:ext>
            </a:extLst>
          </p:cNvPr>
          <p:cNvSpPr>
            <a:spLocks noGrp="1"/>
          </p:cNvSpPr>
          <p:nvPr>
            <p:ph type="title"/>
          </p:nvPr>
        </p:nvSpPr>
        <p:spPr>
          <a:xfrm>
            <a:off x="806670" y="290984"/>
            <a:ext cx="10515600" cy="960438"/>
          </a:xfrm>
        </p:spPr>
        <p:txBody>
          <a:bodyPr/>
          <a:lstStyle/>
          <a:p>
            <a:r>
              <a:rPr lang="en-US" dirty="0"/>
              <a:t>Making Sense of “Waywardness”</a:t>
            </a:r>
          </a:p>
        </p:txBody>
      </p:sp>
      <p:pic>
        <p:nvPicPr>
          <p:cNvPr id="1026" name="Picture 2">
            <a:extLst>
              <a:ext uri="{FF2B5EF4-FFF2-40B4-BE49-F238E27FC236}">
                <a16:creationId xmlns:a16="http://schemas.microsoft.com/office/drawing/2014/main" id="{026421B8-FACA-DC4F-9816-1A3C5ED3DC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99" t="11759" r="6614" b="9078"/>
          <a:stretch/>
        </p:blipFill>
        <p:spPr bwMode="auto">
          <a:xfrm>
            <a:off x="6580632" y="1627232"/>
            <a:ext cx="5489448" cy="2965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7603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26421B8-FACA-DC4F-9816-1A3C5ED3DC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99" t="11759" r="6614" b="9078"/>
          <a:stretch/>
        </p:blipFill>
        <p:spPr bwMode="auto">
          <a:xfrm>
            <a:off x="6580632" y="1627232"/>
            <a:ext cx="5489448" cy="2965832"/>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900917AB-1F24-AF4B-99DB-BB508AB62F35}"/>
              </a:ext>
            </a:extLst>
          </p:cNvPr>
          <p:cNvGrpSpPr/>
          <p:nvPr/>
        </p:nvGrpSpPr>
        <p:grpSpPr>
          <a:xfrm>
            <a:off x="7987845" y="2666760"/>
            <a:ext cx="2759056" cy="3994390"/>
            <a:chOff x="8028037" y="2666760"/>
            <a:chExt cx="2759056" cy="3994390"/>
          </a:xfrm>
        </p:grpSpPr>
        <p:pic>
          <p:nvPicPr>
            <p:cNvPr id="25" name="Picture 24" descr="A picture containing clipart&#10;&#10;Description automatically generated">
              <a:extLst>
                <a:ext uri="{FF2B5EF4-FFF2-40B4-BE49-F238E27FC236}">
                  <a16:creationId xmlns:a16="http://schemas.microsoft.com/office/drawing/2014/main" id="{71431FD3-EE80-C144-8DDE-3C3A95C941C3}"/>
                </a:ext>
              </a:extLst>
            </p:cNvPr>
            <p:cNvPicPr>
              <a:picLocks noChangeAspect="1"/>
            </p:cNvPicPr>
            <p:nvPr/>
          </p:nvPicPr>
          <p:blipFill rotWithShape="1">
            <a:blip r:embed="rId4"/>
            <a:srcRect l="8629" t="6150" b="-2431"/>
            <a:stretch/>
          </p:blipFill>
          <p:spPr>
            <a:xfrm>
              <a:off x="8028037" y="3972814"/>
              <a:ext cx="2759056" cy="2688336"/>
            </a:xfrm>
            <a:prstGeom prst="ellipse">
              <a:avLst/>
            </a:prstGeom>
            <a:ln w="19050">
              <a:solidFill>
                <a:srgbClr val="FF00E7"/>
              </a:solidFill>
            </a:ln>
          </p:spPr>
        </p:pic>
        <p:sp>
          <p:nvSpPr>
            <p:cNvPr id="26" name="Oval 25">
              <a:extLst>
                <a:ext uri="{FF2B5EF4-FFF2-40B4-BE49-F238E27FC236}">
                  <a16:creationId xmlns:a16="http://schemas.microsoft.com/office/drawing/2014/main" id="{F98097DD-B882-D043-A354-F99CB4CF167D}"/>
                </a:ext>
              </a:extLst>
            </p:cNvPr>
            <p:cNvSpPr/>
            <p:nvPr/>
          </p:nvSpPr>
          <p:spPr>
            <a:xfrm>
              <a:off x="9765172" y="2666760"/>
              <a:ext cx="829235" cy="824654"/>
            </a:xfrm>
            <a:prstGeom prst="ellipse">
              <a:avLst/>
            </a:prstGeom>
            <a:noFill/>
            <a:ln>
              <a:solidFill>
                <a:srgbClr val="FF00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5847C58-D114-844E-A707-9EAD47FC591E}"/>
                </a:ext>
              </a:extLst>
            </p:cNvPr>
            <p:cNvCxnSpPr>
              <a:stCxn id="26" idx="1"/>
              <a:endCxn id="25" idx="1"/>
            </p:cNvCxnSpPr>
            <p:nvPr/>
          </p:nvCxnSpPr>
          <p:spPr>
            <a:xfrm flipH="1">
              <a:off x="8432091" y="2787528"/>
              <a:ext cx="1454520" cy="1578984"/>
            </a:xfrm>
            <a:prstGeom prst="line">
              <a:avLst/>
            </a:prstGeom>
            <a:ln>
              <a:solidFill>
                <a:srgbClr val="FF00E7"/>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CE02305-CF9F-364B-8566-BA722EE49860}"/>
                </a:ext>
              </a:extLst>
            </p:cNvPr>
            <p:cNvCxnSpPr>
              <a:cxnSpLocks/>
              <a:endCxn id="25" idx="6"/>
            </p:cNvCxnSpPr>
            <p:nvPr/>
          </p:nvCxnSpPr>
          <p:spPr>
            <a:xfrm>
              <a:off x="10594407" y="3079087"/>
              <a:ext cx="192686" cy="2237895"/>
            </a:xfrm>
            <a:prstGeom prst="line">
              <a:avLst/>
            </a:prstGeom>
            <a:ln>
              <a:solidFill>
                <a:srgbClr val="FF00E7"/>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7FE2D45-1EA1-CD43-90CD-CA49E0542684}"/>
              </a:ext>
            </a:extLst>
          </p:cNvPr>
          <p:cNvSpPr>
            <a:spLocks noGrp="1"/>
          </p:cNvSpPr>
          <p:nvPr>
            <p:ph type="title"/>
          </p:nvPr>
        </p:nvSpPr>
        <p:spPr>
          <a:xfrm>
            <a:off x="806670" y="290984"/>
            <a:ext cx="10515600" cy="960438"/>
          </a:xfrm>
        </p:spPr>
        <p:txBody>
          <a:bodyPr/>
          <a:lstStyle/>
          <a:p>
            <a:r>
              <a:rPr lang="en-US" dirty="0"/>
              <a:t>Making Sense of “Waywardness”</a:t>
            </a:r>
          </a:p>
        </p:txBody>
      </p:sp>
      <p:sp>
        <p:nvSpPr>
          <p:cNvPr id="3" name="Content Placeholder 2">
            <a:extLst>
              <a:ext uri="{FF2B5EF4-FFF2-40B4-BE49-F238E27FC236}">
                <a16:creationId xmlns:a16="http://schemas.microsoft.com/office/drawing/2014/main" id="{D63BB716-C745-C048-B94A-73930B836DA5}"/>
              </a:ext>
            </a:extLst>
          </p:cNvPr>
          <p:cNvSpPr>
            <a:spLocks noGrp="1"/>
          </p:cNvSpPr>
          <p:nvPr>
            <p:ph idx="1"/>
          </p:nvPr>
        </p:nvSpPr>
        <p:spPr>
          <a:xfrm>
            <a:off x="838200" y="1825625"/>
            <a:ext cx="5916168" cy="4351338"/>
          </a:xfrm>
        </p:spPr>
        <p:txBody>
          <a:bodyPr/>
          <a:lstStyle/>
          <a:p>
            <a:r>
              <a:rPr lang="en-US" sz="2400" dirty="0"/>
              <a:t>(1) The mapping between continuous and discrete space is not one-to-one.  </a:t>
            </a:r>
          </a:p>
          <a:p>
            <a:pPr lvl="1"/>
            <a:r>
              <a:rPr lang="en-US" sz="2000" dirty="0"/>
              <a:t>It is true for many choices of </a:t>
            </a:r>
            <a:r>
              <a:rPr lang="en-US" sz="2000" dirty="0" err="1">
                <a:solidFill>
                  <a:srgbClr val="7030A0"/>
                </a:solidFill>
                <a:latin typeface="Consolas" panose="020B0609020204030204" pitchFamily="49" charset="0"/>
                <a:cs typeface="Consolas" panose="020B0609020204030204" pitchFamily="49" charset="0"/>
              </a:rPr>
              <a:t>Proj</a:t>
            </a:r>
            <a:r>
              <a:rPr lang="en-US" sz="2000" dirty="0">
                <a:solidFill>
                  <a:srgbClr val="7030A0"/>
                </a:solidFill>
                <a:latin typeface="Consolas" panose="020B0609020204030204" pitchFamily="49" charset="0"/>
                <a:cs typeface="Consolas" panose="020B0609020204030204" pitchFamily="49" charset="0"/>
              </a:rPr>
              <a:t>(.)</a:t>
            </a:r>
            <a:r>
              <a:rPr lang="en-US" sz="2000" dirty="0">
                <a:solidFill>
                  <a:srgbClr val="7030A0"/>
                </a:solidFill>
              </a:rPr>
              <a:t> </a:t>
            </a:r>
          </a:p>
          <a:p>
            <a:pPr lvl="1"/>
            <a:endParaRPr lang="en-US" sz="2000" dirty="0"/>
          </a:p>
          <a:p>
            <a:endParaRPr lang="en-US" sz="2400" dirty="0"/>
          </a:p>
          <a:p>
            <a:r>
              <a:rPr lang="en-US" sz="2400" dirty="0"/>
              <a:t>(2) Deep models give a lot of expressivity power to the earlier layers.</a:t>
            </a:r>
          </a:p>
          <a:p>
            <a:endParaRPr lang="en-US" dirty="0"/>
          </a:p>
          <a:p>
            <a:pPr lvl="1"/>
            <a:endParaRPr lang="en-US" dirty="0"/>
          </a:p>
        </p:txBody>
      </p:sp>
      <p:sp>
        <p:nvSpPr>
          <p:cNvPr id="4" name="Slide Number Placeholder 3">
            <a:extLst>
              <a:ext uri="{FF2B5EF4-FFF2-40B4-BE49-F238E27FC236}">
                <a16:creationId xmlns:a16="http://schemas.microsoft.com/office/drawing/2014/main" id="{9DC37807-1439-1941-BF88-F3B4F90DDEA5}"/>
              </a:ext>
            </a:extLst>
          </p:cNvPr>
          <p:cNvSpPr>
            <a:spLocks noGrp="1"/>
          </p:cNvSpPr>
          <p:nvPr>
            <p:ph type="sldNum" sz="quarter" idx="10"/>
          </p:nvPr>
        </p:nvSpPr>
        <p:spPr/>
        <p:txBody>
          <a:bodyPr/>
          <a:lstStyle/>
          <a:p>
            <a:pPr>
              <a:defRPr/>
            </a:pPr>
            <a:fld id="{0121240C-47AF-2F4D-83B3-CC3EDF50F794}" type="slidenum">
              <a:rPr lang="en-US" smtClean="0"/>
              <a:pPr>
                <a:defRPr/>
              </a:pPr>
              <a:t>19</a:t>
            </a:fld>
            <a:endParaRPr lang="en-US" dirty="0"/>
          </a:p>
        </p:txBody>
      </p:sp>
      <p:grpSp>
        <p:nvGrpSpPr>
          <p:cNvPr id="22" name="Group 21">
            <a:extLst>
              <a:ext uri="{FF2B5EF4-FFF2-40B4-BE49-F238E27FC236}">
                <a16:creationId xmlns:a16="http://schemas.microsoft.com/office/drawing/2014/main" id="{E9499F77-18C9-4A4B-8B1A-86978770CB4C}"/>
              </a:ext>
            </a:extLst>
          </p:cNvPr>
          <p:cNvGrpSpPr/>
          <p:nvPr/>
        </p:nvGrpSpPr>
        <p:grpSpPr>
          <a:xfrm>
            <a:off x="9907855" y="5079127"/>
            <a:ext cx="347769" cy="430887"/>
            <a:chOff x="9907855" y="5079127"/>
            <a:chExt cx="347769" cy="430887"/>
          </a:xfrm>
        </p:grpSpPr>
        <p:cxnSp>
          <p:nvCxnSpPr>
            <p:cNvPr id="11" name="Straight Arrow Connector 10">
              <a:extLst>
                <a:ext uri="{FF2B5EF4-FFF2-40B4-BE49-F238E27FC236}">
                  <a16:creationId xmlns:a16="http://schemas.microsoft.com/office/drawing/2014/main" id="{663A3A44-2ABE-1A4D-9501-9333BE30204C}"/>
                </a:ext>
              </a:extLst>
            </p:cNvPr>
            <p:cNvCxnSpPr>
              <a:cxnSpLocks/>
            </p:cNvCxnSpPr>
            <p:nvPr/>
          </p:nvCxnSpPr>
          <p:spPr>
            <a:xfrm>
              <a:off x="9907855" y="5481628"/>
              <a:ext cx="34776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658EED3-5F09-314C-9F06-B46024CF9541}"/>
                    </a:ext>
                  </a:extLst>
                </p:cNvPr>
                <p:cNvSpPr txBox="1"/>
                <p:nvPr/>
              </p:nvSpPr>
              <p:spPr>
                <a:xfrm>
                  <a:off x="9932825" y="5079127"/>
                  <a:ext cx="24705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FF0000"/>
                            </a:solidFill>
                            <a:latin typeface="Cambria Math" panose="02040503050406030204" pitchFamily="18" charset="0"/>
                            <a:ea typeface="Cambria Math" panose="02040503050406030204" pitchFamily="18" charset="0"/>
                          </a:rPr>
                          <m:t>𝜀</m:t>
                        </m:r>
                      </m:oMath>
                    </m:oMathPara>
                  </a14:m>
                  <a:endParaRPr lang="en-US" sz="2800" dirty="0">
                    <a:solidFill>
                      <a:srgbClr val="FF0000"/>
                    </a:solidFill>
                  </a:endParaRPr>
                </a:p>
              </p:txBody>
            </p:sp>
          </mc:Choice>
          <mc:Fallback xmlns="">
            <p:sp>
              <p:nvSpPr>
                <p:cNvPr id="13" name="TextBox 12">
                  <a:extLst>
                    <a:ext uri="{FF2B5EF4-FFF2-40B4-BE49-F238E27FC236}">
                      <a16:creationId xmlns:a16="http://schemas.microsoft.com/office/drawing/2014/main" id="{0658EED3-5F09-314C-9F06-B46024CF9541}"/>
                    </a:ext>
                  </a:extLst>
                </p:cNvPr>
                <p:cNvSpPr txBox="1">
                  <a:spLocks noRot="1" noChangeAspect="1" noMove="1" noResize="1" noEditPoints="1" noAdjustHandles="1" noChangeArrowheads="1" noChangeShapeType="1" noTextEdit="1"/>
                </p:cNvSpPr>
                <p:nvPr/>
              </p:nvSpPr>
              <p:spPr>
                <a:xfrm>
                  <a:off x="9932825" y="5079127"/>
                  <a:ext cx="247055" cy="430887"/>
                </a:xfrm>
                <a:prstGeom prst="rect">
                  <a:avLst/>
                </a:prstGeom>
                <a:blipFill>
                  <a:blip r:embed="rId5"/>
                  <a:stretch>
                    <a:fillRect l="-14286" r="-14286"/>
                  </a:stretch>
                </a:blipFill>
              </p:spPr>
              <p:txBody>
                <a:bodyPr/>
                <a:lstStyle/>
                <a:p>
                  <a:r>
                    <a:rPr lang="en-US">
                      <a:noFill/>
                    </a:rPr>
                    <a:t> </a:t>
                  </a:r>
                </a:p>
              </p:txBody>
            </p:sp>
          </mc:Fallback>
        </mc:AlternateContent>
      </p:grpSp>
      <p:sp>
        <p:nvSpPr>
          <p:cNvPr id="29" name="TextBox 28">
            <a:extLst>
              <a:ext uri="{FF2B5EF4-FFF2-40B4-BE49-F238E27FC236}">
                <a16:creationId xmlns:a16="http://schemas.microsoft.com/office/drawing/2014/main" id="{44B6DFCA-8DC8-E642-B782-022B5DD719CD}"/>
              </a:ext>
            </a:extLst>
          </p:cNvPr>
          <p:cNvSpPr txBox="1"/>
          <p:nvPr/>
        </p:nvSpPr>
        <p:spPr>
          <a:xfrm>
            <a:off x="1518091" y="4450026"/>
            <a:ext cx="3064365" cy="369332"/>
          </a:xfrm>
          <a:prstGeom prst="rect">
            <a:avLst/>
          </a:prstGeom>
          <a:noFill/>
        </p:spPr>
        <p:txBody>
          <a:bodyPr wrap="none" rtlCol="0">
            <a:spAutoFit/>
          </a:bodyPr>
          <a:lstStyle/>
          <a:p>
            <a:r>
              <a:rPr lang="en-US" dirty="0"/>
              <a:t>[</a:t>
            </a:r>
            <a:r>
              <a:rPr lang="en-US" dirty="0" err="1"/>
              <a:t>Telgarsky</a:t>
            </a:r>
            <a:r>
              <a:rPr lang="en-US" dirty="0"/>
              <a:t> 2016; Raghu+ 2017]</a:t>
            </a:r>
          </a:p>
        </p:txBody>
      </p:sp>
    </p:spTree>
    <p:extLst>
      <p:ext uri="{BB962C8B-B14F-4D97-AF65-F5344CB8AC3E}">
        <p14:creationId xmlns:p14="http://schemas.microsoft.com/office/powerpoint/2010/main" val="10642346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a:extLst>
              <a:ext uri="{FF2B5EF4-FFF2-40B4-BE49-F238E27FC236}">
                <a16:creationId xmlns:a16="http://schemas.microsoft.com/office/drawing/2014/main" id="{01C21350-70FE-408E-5B83-E7A4D26B1775}"/>
              </a:ext>
            </a:extLst>
          </p:cNvPr>
          <p:cNvSpPr/>
          <p:nvPr/>
        </p:nvSpPr>
        <p:spPr>
          <a:xfrm>
            <a:off x="5187268" y="2810856"/>
            <a:ext cx="2017986" cy="1114097"/>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4800" dirty="0"/>
              <a:t>LM</a:t>
            </a:r>
          </a:p>
        </p:txBody>
      </p:sp>
      <p:sp>
        <p:nvSpPr>
          <p:cNvPr id="4" name="Rounded Rectangle 3">
            <a:extLst>
              <a:ext uri="{FF2B5EF4-FFF2-40B4-BE49-F238E27FC236}">
                <a16:creationId xmlns:a16="http://schemas.microsoft.com/office/drawing/2014/main" id="{FFF72E29-D19E-D046-A50A-6895ECD91B7A}"/>
              </a:ext>
            </a:extLst>
          </p:cNvPr>
          <p:cNvSpPr/>
          <p:nvPr/>
        </p:nvSpPr>
        <p:spPr>
          <a:xfrm>
            <a:off x="2710274" y="2382252"/>
            <a:ext cx="6771451" cy="1828800"/>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4800" dirty="0"/>
              <a:t>pre-trained</a:t>
            </a:r>
          </a:p>
          <a:p>
            <a:pPr algn="ctr"/>
            <a:r>
              <a:rPr lang="en-US" sz="4800" dirty="0"/>
              <a:t>language models (LM)</a:t>
            </a:r>
          </a:p>
        </p:txBody>
      </p:sp>
      <p:sp>
        <p:nvSpPr>
          <p:cNvPr id="2" name="Slide Number Placeholder 1">
            <a:extLst>
              <a:ext uri="{FF2B5EF4-FFF2-40B4-BE49-F238E27FC236}">
                <a16:creationId xmlns:a16="http://schemas.microsoft.com/office/drawing/2014/main" id="{6A3ACE77-3070-9843-BCBE-A609E9C809D1}"/>
              </a:ext>
            </a:extLst>
          </p:cNvPr>
          <p:cNvSpPr>
            <a:spLocks noGrp="1"/>
          </p:cNvSpPr>
          <p:nvPr>
            <p:ph type="sldNum" sz="quarter" idx="10"/>
          </p:nvPr>
        </p:nvSpPr>
        <p:spPr/>
        <p:txBody>
          <a:bodyPr/>
          <a:lstStyle/>
          <a:p>
            <a:pPr>
              <a:defRPr/>
            </a:pPr>
            <a:fld id="{37E6B2A9-E175-7F40-B993-EC9D598FC2D7}" type="slidenum">
              <a:rPr lang="en-US" smtClean="0"/>
              <a:pPr>
                <a:defRPr/>
              </a:pPr>
              <a:t>2</a:t>
            </a:fld>
            <a:endParaRPr lang="en-US" dirty="0"/>
          </a:p>
        </p:txBody>
      </p:sp>
      <p:sp>
        <p:nvSpPr>
          <p:cNvPr id="5" name="TextBox 4">
            <a:extLst>
              <a:ext uri="{FF2B5EF4-FFF2-40B4-BE49-F238E27FC236}">
                <a16:creationId xmlns:a16="http://schemas.microsoft.com/office/drawing/2014/main" id="{D641CB59-EBDA-A14C-A4F4-754AC204FE23}"/>
              </a:ext>
            </a:extLst>
          </p:cNvPr>
          <p:cNvSpPr txBox="1"/>
          <p:nvPr/>
        </p:nvSpPr>
        <p:spPr>
          <a:xfrm>
            <a:off x="3751474" y="6488668"/>
            <a:ext cx="4855304" cy="369332"/>
          </a:xfrm>
          <a:prstGeom prst="rect">
            <a:avLst/>
          </a:prstGeom>
          <a:noFill/>
        </p:spPr>
        <p:txBody>
          <a:bodyPr wrap="none" rtlCol="0">
            <a:spAutoFit/>
          </a:bodyPr>
          <a:lstStyle/>
          <a:p>
            <a:r>
              <a:rPr lang="en-US" dirty="0"/>
              <a:t>[Peters+ 2018 , Radford+ 2019, Brown+ 2020, …. ]</a:t>
            </a:r>
          </a:p>
        </p:txBody>
      </p:sp>
    </p:spTree>
    <p:extLst>
      <p:ext uri="{BB962C8B-B14F-4D97-AF65-F5344CB8AC3E}">
        <p14:creationId xmlns:p14="http://schemas.microsoft.com/office/powerpoint/2010/main" val="23947845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E2D45-1EA1-CD43-90CD-CA49E0542684}"/>
              </a:ext>
            </a:extLst>
          </p:cNvPr>
          <p:cNvSpPr>
            <a:spLocks noGrp="1"/>
          </p:cNvSpPr>
          <p:nvPr>
            <p:ph type="title"/>
          </p:nvPr>
        </p:nvSpPr>
        <p:spPr>
          <a:xfrm>
            <a:off x="806670" y="290984"/>
            <a:ext cx="10515600" cy="960438"/>
          </a:xfrm>
        </p:spPr>
        <p:txBody>
          <a:bodyPr/>
          <a:lstStyle/>
          <a:p>
            <a:r>
              <a:rPr lang="en-US" dirty="0"/>
              <a:t>Implications of Waywardness</a:t>
            </a:r>
          </a:p>
        </p:txBody>
      </p:sp>
      <p:sp>
        <p:nvSpPr>
          <p:cNvPr id="4" name="Slide Number Placeholder 3">
            <a:extLst>
              <a:ext uri="{FF2B5EF4-FFF2-40B4-BE49-F238E27FC236}">
                <a16:creationId xmlns:a16="http://schemas.microsoft.com/office/drawing/2014/main" id="{9DC37807-1439-1941-BF88-F3B4F90DDEA5}"/>
              </a:ext>
            </a:extLst>
          </p:cNvPr>
          <p:cNvSpPr>
            <a:spLocks noGrp="1"/>
          </p:cNvSpPr>
          <p:nvPr>
            <p:ph type="sldNum" sz="quarter" idx="10"/>
          </p:nvPr>
        </p:nvSpPr>
        <p:spPr/>
        <p:txBody>
          <a:bodyPr/>
          <a:lstStyle/>
          <a:p>
            <a:pPr>
              <a:defRPr/>
            </a:pPr>
            <a:fld id="{0121240C-47AF-2F4D-83B3-CC3EDF50F794}" type="slidenum">
              <a:rPr lang="en-US" smtClean="0"/>
              <a:pPr>
                <a:defRPr/>
              </a:pPr>
              <a:t>20</a:t>
            </a:fld>
            <a:endParaRPr lang="en-US" dirty="0"/>
          </a:p>
        </p:txBody>
      </p:sp>
      <p:sp>
        <p:nvSpPr>
          <p:cNvPr id="5" name="Content Placeholder 4">
            <a:extLst>
              <a:ext uri="{FF2B5EF4-FFF2-40B4-BE49-F238E27FC236}">
                <a16:creationId xmlns:a16="http://schemas.microsoft.com/office/drawing/2014/main" id="{676A6DC5-A640-E424-07DD-CA75791B8567}"/>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588904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E2D45-1EA1-CD43-90CD-CA49E0542684}"/>
              </a:ext>
            </a:extLst>
          </p:cNvPr>
          <p:cNvSpPr>
            <a:spLocks noGrp="1"/>
          </p:cNvSpPr>
          <p:nvPr>
            <p:ph type="title"/>
          </p:nvPr>
        </p:nvSpPr>
        <p:spPr>
          <a:xfrm>
            <a:off x="806670" y="290984"/>
            <a:ext cx="10515600" cy="960438"/>
          </a:xfrm>
        </p:spPr>
        <p:txBody>
          <a:bodyPr/>
          <a:lstStyle/>
          <a:p>
            <a:r>
              <a:rPr lang="en-US" dirty="0"/>
              <a:t>Implications of Waywardness</a:t>
            </a:r>
          </a:p>
        </p:txBody>
      </p:sp>
      <p:sp>
        <p:nvSpPr>
          <p:cNvPr id="3" name="Content Placeholder 2">
            <a:extLst>
              <a:ext uri="{FF2B5EF4-FFF2-40B4-BE49-F238E27FC236}">
                <a16:creationId xmlns:a16="http://schemas.microsoft.com/office/drawing/2014/main" id="{D63BB716-C745-C048-B94A-73930B836DA5}"/>
              </a:ext>
            </a:extLst>
          </p:cNvPr>
          <p:cNvSpPr>
            <a:spLocks noGrp="1"/>
          </p:cNvSpPr>
          <p:nvPr>
            <p:ph idx="1"/>
          </p:nvPr>
        </p:nvSpPr>
        <p:spPr/>
        <p:txBody>
          <a:bodyPr/>
          <a:lstStyle/>
          <a:p>
            <a:pPr marL="514350" indent="-514350">
              <a:buFont typeface="+mj-lt"/>
              <a:buAutoNum type="arabicPeriod"/>
            </a:pPr>
            <a:r>
              <a:rPr lang="en-US" sz="3200" dirty="0"/>
              <a:t>Faithful interpretation of </a:t>
            </a:r>
            <a:r>
              <a:rPr lang="en-US" sz="3200" b="1" dirty="0"/>
              <a:t>continuous</a:t>
            </a:r>
            <a:r>
              <a:rPr lang="en-US" sz="3200" dirty="0"/>
              <a:t> prompts is difficult.</a:t>
            </a:r>
          </a:p>
        </p:txBody>
      </p:sp>
      <p:sp>
        <p:nvSpPr>
          <p:cNvPr id="4" name="Slide Number Placeholder 3">
            <a:extLst>
              <a:ext uri="{FF2B5EF4-FFF2-40B4-BE49-F238E27FC236}">
                <a16:creationId xmlns:a16="http://schemas.microsoft.com/office/drawing/2014/main" id="{9DC37807-1439-1941-BF88-F3B4F90DDEA5}"/>
              </a:ext>
            </a:extLst>
          </p:cNvPr>
          <p:cNvSpPr>
            <a:spLocks noGrp="1"/>
          </p:cNvSpPr>
          <p:nvPr>
            <p:ph type="sldNum" sz="quarter" idx="10"/>
          </p:nvPr>
        </p:nvSpPr>
        <p:spPr/>
        <p:txBody>
          <a:bodyPr/>
          <a:lstStyle/>
          <a:p>
            <a:pPr>
              <a:defRPr/>
            </a:pPr>
            <a:fld id="{0121240C-47AF-2F4D-83B3-CC3EDF50F794}" type="slidenum">
              <a:rPr lang="en-US" smtClean="0"/>
              <a:pPr>
                <a:defRPr/>
              </a:pPr>
              <a:t>21</a:t>
            </a:fld>
            <a:endParaRPr lang="en-US" dirty="0"/>
          </a:p>
        </p:txBody>
      </p:sp>
      <p:sp>
        <p:nvSpPr>
          <p:cNvPr id="5" name="Rounded Rectangle 4">
            <a:extLst>
              <a:ext uri="{FF2B5EF4-FFF2-40B4-BE49-F238E27FC236}">
                <a16:creationId xmlns:a16="http://schemas.microsoft.com/office/drawing/2014/main" id="{440623DC-FAE6-92AA-BFD2-0E888961F7D2}"/>
              </a:ext>
            </a:extLst>
          </p:cNvPr>
          <p:cNvSpPr/>
          <p:nvPr/>
        </p:nvSpPr>
        <p:spPr>
          <a:xfrm>
            <a:off x="5178255" y="5216533"/>
            <a:ext cx="2017986" cy="1114097"/>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4800" dirty="0"/>
              <a:t>LM</a:t>
            </a:r>
          </a:p>
        </p:txBody>
      </p:sp>
      <p:sp>
        <p:nvSpPr>
          <p:cNvPr id="6" name="Rectangle 5">
            <a:extLst>
              <a:ext uri="{FF2B5EF4-FFF2-40B4-BE49-F238E27FC236}">
                <a16:creationId xmlns:a16="http://schemas.microsoft.com/office/drawing/2014/main" id="{DDC53A94-6301-496C-3C67-62A1192315FE}"/>
              </a:ext>
            </a:extLst>
          </p:cNvPr>
          <p:cNvSpPr/>
          <p:nvPr/>
        </p:nvSpPr>
        <p:spPr>
          <a:xfrm>
            <a:off x="8121041" y="5559729"/>
            <a:ext cx="2768624" cy="369332"/>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positive</a:t>
            </a:r>
          </a:p>
        </p:txBody>
      </p:sp>
      <p:cxnSp>
        <p:nvCxnSpPr>
          <p:cNvPr id="7" name="Straight Arrow Connector 6">
            <a:extLst>
              <a:ext uri="{FF2B5EF4-FFF2-40B4-BE49-F238E27FC236}">
                <a16:creationId xmlns:a16="http://schemas.microsoft.com/office/drawing/2014/main" id="{330F6B4B-1887-5EA7-9B57-9E140D271605}"/>
              </a:ext>
            </a:extLst>
          </p:cNvPr>
          <p:cNvCxnSpPr>
            <a:cxnSpLocks/>
          </p:cNvCxnSpPr>
          <p:nvPr/>
        </p:nvCxnSpPr>
        <p:spPr>
          <a:xfrm>
            <a:off x="4283825" y="5773581"/>
            <a:ext cx="894430" cy="1"/>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8" name="Straight Arrow Connector 7">
            <a:extLst>
              <a:ext uri="{FF2B5EF4-FFF2-40B4-BE49-F238E27FC236}">
                <a16:creationId xmlns:a16="http://schemas.microsoft.com/office/drawing/2014/main" id="{28EF31D1-856A-5308-99B4-D3C9B7EE468F}"/>
              </a:ext>
            </a:extLst>
          </p:cNvPr>
          <p:cNvCxnSpPr>
            <a:cxnSpLocks/>
          </p:cNvCxnSpPr>
          <p:nvPr/>
        </p:nvCxnSpPr>
        <p:spPr>
          <a:xfrm>
            <a:off x="7196738" y="5773581"/>
            <a:ext cx="76725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pic>
        <p:nvPicPr>
          <p:cNvPr id="9" name="Graphic 8" descr="Badge Follow with solid fill">
            <a:extLst>
              <a:ext uri="{FF2B5EF4-FFF2-40B4-BE49-F238E27FC236}">
                <a16:creationId xmlns:a16="http://schemas.microsoft.com/office/drawing/2014/main" id="{05D2E917-D6ED-C7EE-3C1E-30A7DC18A7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93305" y="5017421"/>
            <a:ext cx="457200" cy="457200"/>
          </a:xfrm>
          <a:prstGeom prst="rect">
            <a:avLst/>
          </a:prstGeom>
        </p:spPr>
      </p:pic>
      <p:sp>
        <p:nvSpPr>
          <p:cNvPr id="10" name="Rectangle 9">
            <a:extLst>
              <a:ext uri="{FF2B5EF4-FFF2-40B4-BE49-F238E27FC236}">
                <a16:creationId xmlns:a16="http://schemas.microsoft.com/office/drawing/2014/main" id="{AEAC2EE9-3772-F99B-00C8-C2145AD6A54B}"/>
              </a:ext>
            </a:extLst>
          </p:cNvPr>
          <p:cNvSpPr/>
          <p:nvPr/>
        </p:nvSpPr>
        <p:spPr>
          <a:xfrm>
            <a:off x="442143" y="5477116"/>
            <a:ext cx="3492650" cy="646331"/>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Sentence: That was a great fantasy movie.</a:t>
            </a:r>
            <a:endParaRPr lang="en-US" dirty="0"/>
          </a:p>
        </p:txBody>
      </p:sp>
      <p:graphicFrame>
        <p:nvGraphicFramePr>
          <p:cNvPr id="11" name="Table 9">
            <a:extLst>
              <a:ext uri="{FF2B5EF4-FFF2-40B4-BE49-F238E27FC236}">
                <a16:creationId xmlns:a16="http://schemas.microsoft.com/office/drawing/2014/main" id="{AC93BCA5-8448-FF45-1AE2-9683499793B5}"/>
              </a:ext>
            </a:extLst>
          </p:cNvPr>
          <p:cNvGraphicFramePr>
            <a:graphicFrameLocks noGrp="1"/>
          </p:cNvGraphicFramePr>
          <p:nvPr>
            <p:extLst>
              <p:ext uri="{D42A27DB-BD31-4B8C-83A1-F6EECF244321}">
                <p14:modId xmlns:p14="http://schemas.microsoft.com/office/powerpoint/2010/main" val="3634704081"/>
              </p:ext>
            </p:extLst>
          </p:nvPr>
        </p:nvGraphicFramePr>
        <p:xfrm>
          <a:off x="858980" y="4417337"/>
          <a:ext cx="2355272" cy="457200"/>
        </p:xfrm>
        <a:graphic>
          <a:graphicData uri="http://schemas.openxmlformats.org/drawingml/2006/table">
            <a:tbl>
              <a:tblPr firstRow="1" bandRow="1">
                <a:tableStyleId>{5C22544A-7EE6-4342-B048-85BDC9FD1C3A}</a:tableStyleId>
              </a:tblPr>
              <a:tblGrid>
                <a:gridCol w="568971">
                  <a:extLst>
                    <a:ext uri="{9D8B030D-6E8A-4147-A177-3AD203B41FA5}">
                      <a16:colId xmlns:a16="http://schemas.microsoft.com/office/drawing/2014/main" val="3534915434"/>
                    </a:ext>
                  </a:extLst>
                </a:gridCol>
                <a:gridCol w="595434">
                  <a:extLst>
                    <a:ext uri="{9D8B030D-6E8A-4147-A177-3AD203B41FA5}">
                      <a16:colId xmlns:a16="http://schemas.microsoft.com/office/drawing/2014/main" val="1238288208"/>
                    </a:ext>
                  </a:extLst>
                </a:gridCol>
                <a:gridCol w="608666">
                  <a:extLst>
                    <a:ext uri="{9D8B030D-6E8A-4147-A177-3AD203B41FA5}">
                      <a16:colId xmlns:a16="http://schemas.microsoft.com/office/drawing/2014/main" val="3224079992"/>
                    </a:ext>
                  </a:extLst>
                </a:gridCol>
                <a:gridCol w="582201">
                  <a:extLst>
                    <a:ext uri="{9D8B030D-6E8A-4147-A177-3AD203B41FA5}">
                      <a16:colId xmlns:a16="http://schemas.microsoft.com/office/drawing/2014/main" val="1834554974"/>
                    </a:ext>
                  </a:extLst>
                </a:gridCol>
              </a:tblGrid>
              <a:tr h="457200">
                <a:tc>
                  <a:txBody>
                    <a:bodyPr/>
                    <a:lstStyle/>
                    <a:p>
                      <a:pPr algn="ctr"/>
                      <a:r>
                        <a:rPr lang="en-US" sz="1800" b="1" dirty="0">
                          <a:solidFill>
                            <a:srgbClr val="002060"/>
                          </a:solidFill>
                        </a:rPr>
                        <a:t>0.9</a:t>
                      </a:r>
                    </a:p>
                  </a:txBody>
                  <a:tcPr anchor="ctr">
                    <a:lnL w="28575" cap="flat" cmpd="sng" algn="ctr">
                      <a:solidFill>
                        <a:srgbClr val="1700FF"/>
                      </a:solidFill>
                      <a:prstDash val="solid"/>
                      <a:round/>
                      <a:headEnd type="none" w="med" len="med"/>
                      <a:tailEnd type="none" w="med" len="med"/>
                    </a:lnL>
                    <a:lnR w="28575" cap="flat" cmpd="sng" algn="ctr">
                      <a:solidFill>
                        <a:srgbClr val="1700FF"/>
                      </a:solidFill>
                      <a:prstDash val="solid"/>
                      <a:round/>
                      <a:headEnd type="none" w="med" len="med"/>
                      <a:tailEnd type="none" w="med" len="med"/>
                    </a:lnR>
                    <a:lnT w="28575" cap="flat" cmpd="sng" algn="ctr">
                      <a:solidFill>
                        <a:srgbClr val="1700FF"/>
                      </a:solidFill>
                      <a:prstDash val="solid"/>
                      <a:round/>
                      <a:headEnd type="none" w="med" len="med"/>
                      <a:tailEnd type="none" w="med" len="med"/>
                    </a:lnT>
                    <a:lnB w="28575" cap="flat" cmpd="sng" algn="ctr">
                      <a:solidFill>
                        <a:srgbClr val="1700FF"/>
                      </a:solidFill>
                      <a:prstDash val="solid"/>
                      <a:round/>
                      <a:headEnd type="none" w="med" len="med"/>
                      <a:tailEnd type="none" w="med" len="med"/>
                    </a:lnB>
                    <a:solidFill>
                      <a:schemeClr val="accent1">
                        <a:lumMod val="20000"/>
                        <a:lumOff val="80000"/>
                      </a:schemeClr>
                    </a:solidFill>
                  </a:tcPr>
                </a:tc>
                <a:tc>
                  <a:txBody>
                    <a:bodyPr/>
                    <a:lstStyle/>
                    <a:p>
                      <a:pPr algn="ctr"/>
                      <a:r>
                        <a:rPr lang="en-US" sz="1800" b="1" dirty="0">
                          <a:solidFill>
                            <a:srgbClr val="002060"/>
                          </a:solidFill>
                        </a:rPr>
                        <a:t>0.1</a:t>
                      </a:r>
                    </a:p>
                  </a:txBody>
                  <a:tcPr anchor="ctr">
                    <a:lnL w="28575" cap="flat" cmpd="sng" algn="ctr">
                      <a:solidFill>
                        <a:srgbClr val="1700FF"/>
                      </a:solidFill>
                      <a:prstDash val="solid"/>
                      <a:round/>
                      <a:headEnd type="none" w="med" len="med"/>
                      <a:tailEnd type="none" w="med" len="med"/>
                    </a:lnL>
                    <a:lnR w="28575" cap="flat" cmpd="sng" algn="ctr">
                      <a:solidFill>
                        <a:srgbClr val="1700FF"/>
                      </a:solidFill>
                      <a:prstDash val="solid"/>
                      <a:round/>
                      <a:headEnd type="none" w="med" len="med"/>
                      <a:tailEnd type="none" w="med" len="med"/>
                    </a:lnR>
                    <a:lnT w="28575" cap="flat" cmpd="sng" algn="ctr">
                      <a:solidFill>
                        <a:srgbClr val="1700FF"/>
                      </a:solidFill>
                      <a:prstDash val="solid"/>
                      <a:round/>
                      <a:headEnd type="none" w="med" len="med"/>
                      <a:tailEnd type="none" w="med" len="med"/>
                    </a:lnT>
                    <a:lnB w="28575" cap="flat" cmpd="sng" algn="ctr">
                      <a:solidFill>
                        <a:srgbClr val="1700FF"/>
                      </a:solidFill>
                      <a:prstDash val="solid"/>
                      <a:round/>
                      <a:headEnd type="none" w="med" len="med"/>
                      <a:tailEnd type="none" w="med" len="med"/>
                    </a:lnB>
                    <a:solidFill>
                      <a:schemeClr val="accent1">
                        <a:lumMod val="20000"/>
                        <a:lumOff val="80000"/>
                      </a:schemeClr>
                    </a:solidFill>
                  </a:tcPr>
                </a:tc>
                <a:tc>
                  <a:txBody>
                    <a:bodyPr/>
                    <a:lstStyle/>
                    <a:p>
                      <a:pPr algn="ctr"/>
                      <a:r>
                        <a:rPr lang="en-US" sz="1800" b="1" dirty="0">
                          <a:solidFill>
                            <a:srgbClr val="002060"/>
                          </a:solidFill>
                        </a:rPr>
                        <a:t>-2.1</a:t>
                      </a:r>
                    </a:p>
                  </a:txBody>
                  <a:tcPr anchor="ctr">
                    <a:lnL w="28575" cap="flat" cmpd="sng" algn="ctr">
                      <a:solidFill>
                        <a:srgbClr val="1700FF"/>
                      </a:solidFill>
                      <a:prstDash val="solid"/>
                      <a:round/>
                      <a:headEnd type="none" w="med" len="med"/>
                      <a:tailEnd type="none" w="med" len="med"/>
                    </a:lnL>
                    <a:lnR w="28575" cap="flat" cmpd="sng" algn="ctr">
                      <a:solidFill>
                        <a:srgbClr val="1700FF"/>
                      </a:solidFill>
                      <a:prstDash val="solid"/>
                      <a:round/>
                      <a:headEnd type="none" w="med" len="med"/>
                      <a:tailEnd type="none" w="med" len="med"/>
                    </a:lnR>
                    <a:lnT w="28575" cap="flat" cmpd="sng" algn="ctr">
                      <a:solidFill>
                        <a:srgbClr val="1700FF"/>
                      </a:solidFill>
                      <a:prstDash val="solid"/>
                      <a:round/>
                      <a:headEnd type="none" w="med" len="med"/>
                      <a:tailEnd type="none" w="med" len="med"/>
                    </a:lnT>
                    <a:lnB w="28575" cap="flat" cmpd="sng" algn="ctr">
                      <a:solidFill>
                        <a:srgbClr val="1700FF"/>
                      </a:solidFill>
                      <a:prstDash val="solid"/>
                      <a:round/>
                      <a:headEnd type="none" w="med" len="med"/>
                      <a:tailEnd type="none" w="med" len="med"/>
                    </a:lnB>
                    <a:solidFill>
                      <a:schemeClr val="accent1">
                        <a:lumMod val="20000"/>
                        <a:lumOff val="80000"/>
                      </a:schemeClr>
                    </a:solidFill>
                  </a:tcPr>
                </a:tc>
                <a:tc>
                  <a:txBody>
                    <a:bodyPr/>
                    <a:lstStyle/>
                    <a:p>
                      <a:pPr algn="ctr"/>
                      <a:r>
                        <a:rPr lang="en-US" sz="1800" b="1" dirty="0">
                          <a:solidFill>
                            <a:srgbClr val="002060"/>
                          </a:solidFill>
                        </a:rPr>
                        <a:t>0.0</a:t>
                      </a:r>
                    </a:p>
                  </a:txBody>
                  <a:tcPr anchor="ctr">
                    <a:lnL w="28575" cap="flat" cmpd="sng" algn="ctr">
                      <a:solidFill>
                        <a:srgbClr val="1700FF"/>
                      </a:solidFill>
                      <a:prstDash val="solid"/>
                      <a:round/>
                      <a:headEnd type="none" w="med" len="med"/>
                      <a:tailEnd type="none" w="med" len="med"/>
                    </a:lnL>
                    <a:lnR w="28575" cap="flat" cmpd="sng" algn="ctr">
                      <a:solidFill>
                        <a:srgbClr val="1700FF"/>
                      </a:solidFill>
                      <a:prstDash val="solid"/>
                      <a:round/>
                      <a:headEnd type="none" w="med" len="med"/>
                      <a:tailEnd type="none" w="med" len="med"/>
                    </a:lnR>
                    <a:lnT w="28575" cap="flat" cmpd="sng" algn="ctr">
                      <a:solidFill>
                        <a:srgbClr val="1700FF"/>
                      </a:solidFill>
                      <a:prstDash val="solid"/>
                      <a:round/>
                      <a:headEnd type="none" w="med" len="med"/>
                      <a:tailEnd type="none" w="med" len="med"/>
                    </a:lnT>
                    <a:lnB w="28575" cap="flat" cmpd="sng" algn="ctr">
                      <a:solidFill>
                        <a:srgbClr val="1700FF"/>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78298463"/>
                  </a:ext>
                </a:extLst>
              </a:tr>
            </a:tbl>
          </a:graphicData>
        </a:graphic>
      </p:graphicFrame>
      <p:sp>
        <p:nvSpPr>
          <p:cNvPr id="12" name="Rounded Rectangular Callout 11">
            <a:extLst>
              <a:ext uri="{FF2B5EF4-FFF2-40B4-BE49-F238E27FC236}">
                <a16:creationId xmlns:a16="http://schemas.microsoft.com/office/drawing/2014/main" id="{5F37F06C-8A9E-47B8-4C74-BA0B09F011EB}"/>
              </a:ext>
            </a:extLst>
          </p:cNvPr>
          <p:cNvSpPr/>
          <p:nvPr/>
        </p:nvSpPr>
        <p:spPr>
          <a:xfrm>
            <a:off x="4620201" y="4076172"/>
            <a:ext cx="6892925" cy="875905"/>
          </a:xfrm>
          <a:prstGeom prst="wedgeRoundRectCallout">
            <a:avLst>
              <a:gd name="adj1" fmla="val -58867"/>
              <a:gd name="adj2" fmla="val 19405"/>
              <a:gd name="adj3" fmla="val 16667"/>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2400" b="1" dirty="0">
                <a:solidFill>
                  <a:schemeClr val="tx1"/>
                </a:solidFill>
              </a:rPr>
              <a:t>continuous </a:t>
            </a:r>
            <a:r>
              <a:rPr lang="en-US" sz="2400" dirty="0">
                <a:solidFill>
                  <a:schemeClr val="tx1"/>
                </a:solidFill>
              </a:rPr>
              <a:t>prompts: </a:t>
            </a:r>
            <a:endParaRPr lang="en-US" sz="2400" dirty="0">
              <a:solidFill>
                <a:srgbClr val="FF0000"/>
              </a:solidFill>
            </a:endParaRPr>
          </a:p>
          <a:p>
            <a:pPr algn="ctr"/>
            <a:r>
              <a:rPr lang="en-US" sz="2400" dirty="0">
                <a:solidFill>
                  <a:srgbClr val="FF0000"/>
                </a:solidFill>
              </a:rPr>
              <a:t>unclear how to interpret, </a:t>
            </a:r>
            <a:r>
              <a:rPr lang="en-US" sz="2400" dirty="0">
                <a:solidFill>
                  <a:srgbClr val="009545"/>
                </a:solidFill>
              </a:rPr>
              <a:t>but easy to optimize</a:t>
            </a:r>
          </a:p>
        </p:txBody>
      </p:sp>
      <p:sp>
        <p:nvSpPr>
          <p:cNvPr id="13" name="Cloud Callout 12">
            <a:extLst>
              <a:ext uri="{FF2B5EF4-FFF2-40B4-BE49-F238E27FC236}">
                <a16:creationId xmlns:a16="http://schemas.microsoft.com/office/drawing/2014/main" id="{2D7BF1A5-131D-F005-4214-8799D1A137FD}"/>
              </a:ext>
            </a:extLst>
          </p:cNvPr>
          <p:cNvSpPr/>
          <p:nvPr/>
        </p:nvSpPr>
        <p:spPr>
          <a:xfrm>
            <a:off x="1936964" y="2941039"/>
            <a:ext cx="3022963" cy="1175009"/>
          </a:xfrm>
          <a:prstGeom prst="cloudCallout">
            <a:avLst>
              <a:gd name="adj1" fmla="val -46169"/>
              <a:gd name="adj2" fmla="val 66874"/>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i="1" dirty="0"/>
              <a:t>Something related to sentiment analysis?</a:t>
            </a:r>
          </a:p>
        </p:txBody>
      </p:sp>
    </p:spTree>
    <p:extLst>
      <p:ext uri="{BB962C8B-B14F-4D97-AF65-F5344CB8AC3E}">
        <p14:creationId xmlns:p14="http://schemas.microsoft.com/office/powerpoint/2010/main" val="27729722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E2D45-1EA1-CD43-90CD-CA49E0542684}"/>
              </a:ext>
            </a:extLst>
          </p:cNvPr>
          <p:cNvSpPr>
            <a:spLocks noGrp="1"/>
          </p:cNvSpPr>
          <p:nvPr>
            <p:ph type="title"/>
          </p:nvPr>
        </p:nvSpPr>
        <p:spPr>
          <a:xfrm>
            <a:off x="806670" y="290984"/>
            <a:ext cx="10515600" cy="960438"/>
          </a:xfrm>
        </p:spPr>
        <p:txBody>
          <a:bodyPr/>
          <a:lstStyle/>
          <a:p>
            <a:r>
              <a:rPr lang="en-US" dirty="0"/>
              <a:t>Implications of Waywardness</a:t>
            </a:r>
          </a:p>
        </p:txBody>
      </p:sp>
      <p:sp>
        <p:nvSpPr>
          <p:cNvPr id="3" name="Content Placeholder 2">
            <a:extLst>
              <a:ext uri="{FF2B5EF4-FFF2-40B4-BE49-F238E27FC236}">
                <a16:creationId xmlns:a16="http://schemas.microsoft.com/office/drawing/2014/main" id="{D63BB716-C745-C048-B94A-73930B836DA5}"/>
              </a:ext>
            </a:extLst>
          </p:cNvPr>
          <p:cNvSpPr>
            <a:spLocks noGrp="1"/>
          </p:cNvSpPr>
          <p:nvPr>
            <p:ph idx="1"/>
          </p:nvPr>
        </p:nvSpPr>
        <p:spPr/>
        <p:txBody>
          <a:bodyPr/>
          <a:lstStyle/>
          <a:p>
            <a:pPr marL="514350" indent="-514350">
              <a:buFont typeface="+mj-lt"/>
              <a:buAutoNum type="arabicPeriod"/>
            </a:pPr>
            <a:r>
              <a:rPr lang="en-US" sz="3200" dirty="0">
                <a:solidFill>
                  <a:schemeClr val="bg1">
                    <a:lumMod val="75000"/>
                  </a:schemeClr>
                </a:solidFill>
              </a:rPr>
              <a:t>Faithful interpretation of </a:t>
            </a:r>
            <a:r>
              <a:rPr lang="en-US" sz="3200" b="1" dirty="0">
                <a:solidFill>
                  <a:schemeClr val="bg1">
                    <a:lumMod val="75000"/>
                  </a:schemeClr>
                </a:solidFill>
              </a:rPr>
              <a:t>continuous</a:t>
            </a:r>
            <a:r>
              <a:rPr lang="en-US" sz="3200" dirty="0">
                <a:solidFill>
                  <a:schemeClr val="bg1">
                    <a:lumMod val="75000"/>
                  </a:schemeClr>
                </a:solidFill>
              </a:rPr>
              <a:t> prompts is difficult.</a:t>
            </a:r>
          </a:p>
          <a:p>
            <a:pPr marL="514350" indent="-514350">
              <a:buFont typeface="+mj-lt"/>
              <a:buAutoNum type="arabicPeriod"/>
            </a:pPr>
            <a:r>
              <a:rPr lang="en-US" sz="3200" dirty="0"/>
              <a:t>Harms of [mis]interpreting continuous prompts</a:t>
            </a:r>
            <a:r>
              <a:rPr lang="en-US" sz="2800" dirty="0"/>
              <a:t>.</a:t>
            </a:r>
          </a:p>
          <a:p>
            <a:pPr marL="514350" indent="-514350">
              <a:buFont typeface="+mj-lt"/>
              <a:buAutoNum type="arabicPeriod"/>
            </a:pPr>
            <a:endParaRPr lang="en-US" sz="3200" dirty="0"/>
          </a:p>
        </p:txBody>
      </p:sp>
      <p:sp>
        <p:nvSpPr>
          <p:cNvPr id="4" name="Slide Number Placeholder 3">
            <a:extLst>
              <a:ext uri="{FF2B5EF4-FFF2-40B4-BE49-F238E27FC236}">
                <a16:creationId xmlns:a16="http://schemas.microsoft.com/office/drawing/2014/main" id="{9DC37807-1439-1941-BF88-F3B4F90DDEA5}"/>
              </a:ext>
            </a:extLst>
          </p:cNvPr>
          <p:cNvSpPr>
            <a:spLocks noGrp="1"/>
          </p:cNvSpPr>
          <p:nvPr>
            <p:ph type="sldNum" sz="quarter" idx="10"/>
          </p:nvPr>
        </p:nvSpPr>
        <p:spPr/>
        <p:txBody>
          <a:bodyPr/>
          <a:lstStyle/>
          <a:p>
            <a:pPr>
              <a:defRPr/>
            </a:pPr>
            <a:fld id="{0121240C-47AF-2F4D-83B3-CC3EDF50F794}" type="slidenum">
              <a:rPr lang="en-US" smtClean="0"/>
              <a:pPr>
                <a:defRPr/>
              </a:pPr>
              <a:t>22</a:t>
            </a:fld>
            <a:endParaRPr lang="en-US" dirty="0"/>
          </a:p>
        </p:txBody>
      </p:sp>
      <p:sp>
        <p:nvSpPr>
          <p:cNvPr id="14" name="Rounded Rectangle 13">
            <a:extLst>
              <a:ext uri="{FF2B5EF4-FFF2-40B4-BE49-F238E27FC236}">
                <a16:creationId xmlns:a16="http://schemas.microsoft.com/office/drawing/2014/main" id="{00EE9C9A-EAB6-A6E2-66C8-F17EDF058A3B}"/>
              </a:ext>
            </a:extLst>
          </p:cNvPr>
          <p:cNvSpPr/>
          <p:nvPr/>
        </p:nvSpPr>
        <p:spPr>
          <a:xfrm>
            <a:off x="5275237" y="4944319"/>
            <a:ext cx="2017986" cy="1114097"/>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4800" dirty="0"/>
              <a:t>LM</a:t>
            </a:r>
          </a:p>
        </p:txBody>
      </p:sp>
      <p:cxnSp>
        <p:nvCxnSpPr>
          <p:cNvPr id="15" name="Straight Arrow Connector 14">
            <a:extLst>
              <a:ext uri="{FF2B5EF4-FFF2-40B4-BE49-F238E27FC236}">
                <a16:creationId xmlns:a16="http://schemas.microsoft.com/office/drawing/2014/main" id="{7EA5B250-D2B1-3EAE-6054-9073A73A47BE}"/>
              </a:ext>
            </a:extLst>
          </p:cNvPr>
          <p:cNvCxnSpPr>
            <a:cxnSpLocks/>
            <a:endCxn id="14" idx="1"/>
          </p:cNvCxnSpPr>
          <p:nvPr/>
        </p:nvCxnSpPr>
        <p:spPr>
          <a:xfrm>
            <a:off x="4746269" y="5501368"/>
            <a:ext cx="528968"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pic>
        <p:nvPicPr>
          <p:cNvPr id="16" name="Picture 2" descr="Resume Examples &amp;amp; Guides for Any Job [70+ Examples]">
            <a:extLst>
              <a:ext uri="{FF2B5EF4-FFF2-40B4-BE49-F238E27FC236}">
                <a16:creationId xmlns:a16="http://schemas.microsoft.com/office/drawing/2014/main" id="{380147AF-2F06-5BCB-69BA-279AE1C8FA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99" t="8366" r="9758" b="6561"/>
          <a:stretch/>
        </p:blipFill>
        <p:spPr bwMode="auto">
          <a:xfrm>
            <a:off x="731199" y="4823788"/>
            <a:ext cx="2512737" cy="138852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7" name="Table 16">
            <a:extLst>
              <a:ext uri="{FF2B5EF4-FFF2-40B4-BE49-F238E27FC236}">
                <a16:creationId xmlns:a16="http://schemas.microsoft.com/office/drawing/2014/main" id="{B67472BA-D91E-89CD-7C28-5E0C220D8A0E}"/>
              </a:ext>
            </a:extLst>
          </p:cNvPr>
          <p:cNvGraphicFramePr>
            <a:graphicFrameLocks noGrp="1"/>
          </p:cNvGraphicFramePr>
          <p:nvPr>
            <p:extLst>
              <p:ext uri="{D42A27DB-BD31-4B8C-83A1-F6EECF244321}">
                <p14:modId xmlns:p14="http://schemas.microsoft.com/office/powerpoint/2010/main" val="2254380746"/>
              </p:ext>
            </p:extLst>
          </p:nvPr>
        </p:nvGraphicFramePr>
        <p:xfrm>
          <a:off x="3713468" y="3678182"/>
          <a:ext cx="1356820" cy="365760"/>
        </p:xfrm>
        <a:graphic>
          <a:graphicData uri="http://schemas.openxmlformats.org/drawingml/2006/table">
            <a:tbl>
              <a:tblPr firstRow="1" bandRow="1">
                <a:tableStyleId>{5C22544A-7EE6-4342-B048-85BDC9FD1C3A}</a:tableStyleId>
              </a:tblPr>
              <a:tblGrid>
                <a:gridCol w="339205">
                  <a:extLst>
                    <a:ext uri="{9D8B030D-6E8A-4147-A177-3AD203B41FA5}">
                      <a16:colId xmlns:a16="http://schemas.microsoft.com/office/drawing/2014/main" val="3534915434"/>
                    </a:ext>
                  </a:extLst>
                </a:gridCol>
                <a:gridCol w="339205">
                  <a:extLst>
                    <a:ext uri="{9D8B030D-6E8A-4147-A177-3AD203B41FA5}">
                      <a16:colId xmlns:a16="http://schemas.microsoft.com/office/drawing/2014/main" val="1238288208"/>
                    </a:ext>
                  </a:extLst>
                </a:gridCol>
                <a:gridCol w="339205">
                  <a:extLst>
                    <a:ext uri="{9D8B030D-6E8A-4147-A177-3AD203B41FA5}">
                      <a16:colId xmlns:a16="http://schemas.microsoft.com/office/drawing/2014/main" val="3224079992"/>
                    </a:ext>
                  </a:extLst>
                </a:gridCol>
                <a:gridCol w="339205">
                  <a:extLst>
                    <a:ext uri="{9D8B030D-6E8A-4147-A177-3AD203B41FA5}">
                      <a16:colId xmlns:a16="http://schemas.microsoft.com/office/drawing/2014/main" val="1834554974"/>
                    </a:ext>
                  </a:extLst>
                </a:gridCol>
              </a:tblGrid>
              <a:tr h="195963">
                <a:tc>
                  <a:txBody>
                    <a:bodyPr/>
                    <a:lstStyle/>
                    <a:p>
                      <a:endParaRPr lang="en-US" dirty="0"/>
                    </a:p>
                  </a:txBody>
                  <a:tcPr>
                    <a:lnL w="38100" cap="flat" cmpd="sng" algn="ctr">
                      <a:solidFill>
                        <a:srgbClr val="FF0A00"/>
                      </a:solidFill>
                      <a:prstDash val="solid"/>
                      <a:round/>
                      <a:headEnd type="none" w="med" len="med"/>
                      <a:tailEnd type="none" w="med" len="med"/>
                    </a:lnL>
                    <a:lnR w="38100" cap="flat" cmpd="sng" algn="ctr">
                      <a:solidFill>
                        <a:srgbClr val="FF0A00"/>
                      </a:solidFill>
                      <a:prstDash val="solid"/>
                      <a:round/>
                      <a:headEnd type="none" w="med" len="med"/>
                      <a:tailEnd type="none" w="med" len="med"/>
                    </a:lnR>
                    <a:lnT w="38100" cap="flat" cmpd="sng" algn="ctr">
                      <a:solidFill>
                        <a:srgbClr val="FF0A00"/>
                      </a:solidFill>
                      <a:prstDash val="solid"/>
                      <a:round/>
                      <a:headEnd type="none" w="med" len="med"/>
                      <a:tailEnd type="none" w="med" len="med"/>
                    </a:lnT>
                    <a:lnB w="38100" cap="flat" cmpd="sng" algn="ctr">
                      <a:solidFill>
                        <a:srgbClr val="FF0A00"/>
                      </a:solidFill>
                      <a:prstDash val="solid"/>
                      <a:round/>
                      <a:headEnd type="none" w="med" len="med"/>
                      <a:tailEnd type="none" w="med" len="med"/>
                    </a:lnB>
                    <a:solidFill>
                      <a:srgbClr val="FFC9C6"/>
                    </a:solidFill>
                  </a:tcPr>
                </a:tc>
                <a:tc>
                  <a:txBody>
                    <a:bodyPr/>
                    <a:lstStyle/>
                    <a:p>
                      <a:endParaRPr lang="en-US" dirty="0"/>
                    </a:p>
                  </a:txBody>
                  <a:tcPr>
                    <a:lnL w="38100" cap="flat" cmpd="sng" algn="ctr">
                      <a:solidFill>
                        <a:srgbClr val="FF0A00"/>
                      </a:solidFill>
                      <a:prstDash val="solid"/>
                      <a:round/>
                      <a:headEnd type="none" w="med" len="med"/>
                      <a:tailEnd type="none" w="med" len="med"/>
                    </a:lnL>
                    <a:lnR w="38100" cap="flat" cmpd="sng" algn="ctr">
                      <a:solidFill>
                        <a:srgbClr val="FF0A00"/>
                      </a:solidFill>
                      <a:prstDash val="solid"/>
                      <a:round/>
                      <a:headEnd type="none" w="med" len="med"/>
                      <a:tailEnd type="none" w="med" len="med"/>
                    </a:lnR>
                    <a:lnT w="38100" cap="flat" cmpd="sng" algn="ctr">
                      <a:solidFill>
                        <a:srgbClr val="FF0A00"/>
                      </a:solidFill>
                      <a:prstDash val="solid"/>
                      <a:round/>
                      <a:headEnd type="none" w="med" len="med"/>
                      <a:tailEnd type="none" w="med" len="med"/>
                    </a:lnT>
                    <a:lnB w="38100" cap="flat" cmpd="sng" algn="ctr">
                      <a:solidFill>
                        <a:srgbClr val="FF0A00"/>
                      </a:solidFill>
                      <a:prstDash val="solid"/>
                      <a:round/>
                      <a:headEnd type="none" w="med" len="med"/>
                      <a:tailEnd type="none" w="med" len="med"/>
                    </a:lnB>
                    <a:solidFill>
                      <a:srgbClr val="FFC9C6"/>
                    </a:solidFill>
                  </a:tcPr>
                </a:tc>
                <a:tc>
                  <a:txBody>
                    <a:bodyPr/>
                    <a:lstStyle/>
                    <a:p>
                      <a:endParaRPr lang="en-US" dirty="0"/>
                    </a:p>
                  </a:txBody>
                  <a:tcPr>
                    <a:lnL w="38100" cap="flat" cmpd="sng" algn="ctr">
                      <a:solidFill>
                        <a:srgbClr val="FF0A00"/>
                      </a:solidFill>
                      <a:prstDash val="solid"/>
                      <a:round/>
                      <a:headEnd type="none" w="med" len="med"/>
                      <a:tailEnd type="none" w="med" len="med"/>
                    </a:lnL>
                    <a:lnR w="38100" cap="flat" cmpd="sng" algn="ctr">
                      <a:solidFill>
                        <a:srgbClr val="FF0A00"/>
                      </a:solidFill>
                      <a:prstDash val="solid"/>
                      <a:round/>
                      <a:headEnd type="none" w="med" len="med"/>
                      <a:tailEnd type="none" w="med" len="med"/>
                    </a:lnR>
                    <a:lnT w="38100" cap="flat" cmpd="sng" algn="ctr">
                      <a:solidFill>
                        <a:srgbClr val="FF0A00"/>
                      </a:solidFill>
                      <a:prstDash val="solid"/>
                      <a:round/>
                      <a:headEnd type="none" w="med" len="med"/>
                      <a:tailEnd type="none" w="med" len="med"/>
                    </a:lnT>
                    <a:lnB w="38100" cap="flat" cmpd="sng" algn="ctr">
                      <a:solidFill>
                        <a:srgbClr val="FF0A00"/>
                      </a:solidFill>
                      <a:prstDash val="solid"/>
                      <a:round/>
                      <a:headEnd type="none" w="med" len="med"/>
                      <a:tailEnd type="none" w="med" len="med"/>
                    </a:lnB>
                    <a:solidFill>
                      <a:srgbClr val="FFC9C6"/>
                    </a:solidFill>
                  </a:tcPr>
                </a:tc>
                <a:tc>
                  <a:txBody>
                    <a:bodyPr/>
                    <a:lstStyle/>
                    <a:p>
                      <a:endParaRPr lang="en-US" dirty="0"/>
                    </a:p>
                  </a:txBody>
                  <a:tcPr>
                    <a:lnL w="38100" cap="flat" cmpd="sng" algn="ctr">
                      <a:solidFill>
                        <a:srgbClr val="FF0A00"/>
                      </a:solidFill>
                      <a:prstDash val="solid"/>
                      <a:round/>
                      <a:headEnd type="none" w="med" len="med"/>
                      <a:tailEnd type="none" w="med" len="med"/>
                    </a:lnL>
                    <a:lnR w="38100" cap="flat" cmpd="sng" algn="ctr">
                      <a:solidFill>
                        <a:srgbClr val="FF0A00"/>
                      </a:solidFill>
                      <a:prstDash val="solid"/>
                      <a:round/>
                      <a:headEnd type="none" w="med" len="med"/>
                      <a:tailEnd type="none" w="med" len="med"/>
                    </a:lnR>
                    <a:lnT w="38100" cap="flat" cmpd="sng" algn="ctr">
                      <a:solidFill>
                        <a:srgbClr val="FF0A00"/>
                      </a:solidFill>
                      <a:prstDash val="solid"/>
                      <a:round/>
                      <a:headEnd type="none" w="med" len="med"/>
                      <a:tailEnd type="none" w="med" len="med"/>
                    </a:lnT>
                    <a:lnB w="38100" cap="flat" cmpd="sng" algn="ctr">
                      <a:solidFill>
                        <a:srgbClr val="FF0A00"/>
                      </a:solidFill>
                      <a:prstDash val="solid"/>
                      <a:round/>
                      <a:headEnd type="none" w="med" len="med"/>
                      <a:tailEnd type="none" w="med" len="med"/>
                    </a:lnB>
                    <a:solidFill>
                      <a:srgbClr val="FFC9C6"/>
                    </a:solidFill>
                  </a:tcPr>
                </a:tc>
                <a:extLst>
                  <a:ext uri="{0D108BD9-81ED-4DB2-BD59-A6C34878D82A}">
                    <a16:rowId xmlns:a16="http://schemas.microsoft.com/office/drawing/2014/main" val="378298463"/>
                  </a:ext>
                </a:extLst>
              </a:tr>
            </a:tbl>
          </a:graphicData>
        </a:graphic>
      </p:graphicFrame>
      <p:pic>
        <p:nvPicPr>
          <p:cNvPr id="18" name="Graphic 17" descr="Badge Follow with solid fill">
            <a:extLst>
              <a:ext uri="{FF2B5EF4-FFF2-40B4-BE49-F238E27FC236}">
                <a16:creationId xmlns:a16="http://schemas.microsoft.com/office/drawing/2014/main" id="{E358B71C-1429-362B-83F6-07DC939E10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96110" y="5281108"/>
            <a:ext cx="457200" cy="457200"/>
          </a:xfrm>
          <a:prstGeom prst="rect">
            <a:avLst/>
          </a:prstGeom>
        </p:spPr>
      </p:pic>
      <p:sp>
        <p:nvSpPr>
          <p:cNvPr id="19" name="Rectangle 18">
            <a:extLst>
              <a:ext uri="{FF2B5EF4-FFF2-40B4-BE49-F238E27FC236}">
                <a16:creationId xmlns:a16="http://schemas.microsoft.com/office/drawing/2014/main" id="{0FE185F9-5112-9525-A2CC-2F4E62E11880}"/>
              </a:ext>
            </a:extLst>
          </p:cNvPr>
          <p:cNvSpPr/>
          <p:nvPr/>
        </p:nvSpPr>
        <p:spPr>
          <a:xfrm>
            <a:off x="3362268" y="3205184"/>
            <a:ext cx="2039341" cy="369332"/>
          </a:xfrm>
          <a:prstGeom prst="rect">
            <a:avLst/>
          </a:prstGeom>
        </p:spPr>
        <p:txBody>
          <a:bodyPr wrap="none">
            <a:spAutoFit/>
          </a:bodyPr>
          <a:lstStyle/>
          <a:p>
            <a:r>
              <a:rPr lang="en-US" dirty="0"/>
              <a:t>continuous prompt</a:t>
            </a:r>
          </a:p>
        </p:txBody>
      </p:sp>
      <p:cxnSp>
        <p:nvCxnSpPr>
          <p:cNvPr id="20" name="Straight Arrow Connector 19">
            <a:extLst>
              <a:ext uri="{FF2B5EF4-FFF2-40B4-BE49-F238E27FC236}">
                <a16:creationId xmlns:a16="http://schemas.microsoft.com/office/drawing/2014/main" id="{3379B58F-3DA4-7A4B-029B-6AC6DE88F6EF}"/>
              </a:ext>
            </a:extLst>
          </p:cNvPr>
          <p:cNvCxnSpPr>
            <a:cxnSpLocks/>
          </p:cNvCxnSpPr>
          <p:nvPr/>
        </p:nvCxnSpPr>
        <p:spPr>
          <a:xfrm>
            <a:off x="7293223" y="5509708"/>
            <a:ext cx="528968"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21" name="Straight Arrow Connector 20">
            <a:extLst>
              <a:ext uri="{FF2B5EF4-FFF2-40B4-BE49-F238E27FC236}">
                <a16:creationId xmlns:a16="http://schemas.microsoft.com/office/drawing/2014/main" id="{34BAEAA2-051B-D5A4-02C3-DF8DE8115E2C}"/>
              </a:ext>
            </a:extLst>
          </p:cNvPr>
          <p:cNvCxnSpPr>
            <a:cxnSpLocks/>
          </p:cNvCxnSpPr>
          <p:nvPr/>
        </p:nvCxnSpPr>
        <p:spPr>
          <a:xfrm>
            <a:off x="3327064" y="5518050"/>
            <a:ext cx="807718"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22" name="Straight Arrow Connector 21">
            <a:extLst>
              <a:ext uri="{FF2B5EF4-FFF2-40B4-BE49-F238E27FC236}">
                <a16:creationId xmlns:a16="http://schemas.microsoft.com/office/drawing/2014/main" id="{1DE53D2C-EBFD-68D1-0D7D-DE750E1C1EED}"/>
              </a:ext>
            </a:extLst>
          </p:cNvPr>
          <p:cNvCxnSpPr>
            <a:cxnSpLocks/>
          </p:cNvCxnSpPr>
          <p:nvPr/>
        </p:nvCxnSpPr>
        <p:spPr>
          <a:xfrm>
            <a:off x="4424710" y="4263242"/>
            <a:ext cx="0" cy="947037"/>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3" name="Rectangle 22">
            <a:extLst>
              <a:ext uri="{FF2B5EF4-FFF2-40B4-BE49-F238E27FC236}">
                <a16:creationId xmlns:a16="http://schemas.microsoft.com/office/drawing/2014/main" id="{1A26DF3C-5152-58A5-AF61-24669CD7C49D}"/>
              </a:ext>
            </a:extLst>
          </p:cNvPr>
          <p:cNvSpPr/>
          <p:nvPr/>
        </p:nvSpPr>
        <p:spPr>
          <a:xfrm>
            <a:off x="7749978" y="3581360"/>
            <a:ext cx="3884005" cy="646331"/>
          </a:xfrm>
          <a:prstGeom prst="rect">
            <a:avLst/>
          </a:prstGeom>
        </p:spPr>
        <p:txBody>
          <a:bodyPr wrap="square">
            <a:spAutoFit/>
          </a:bodyPr>
          <a:lstStyle/>
          <a:p>
            <a:pPr algn="ctr"/>
            <a:r>
              <a:rPr lang="en-US" dirty="0">
                <a:solidFill>
                  <a:srgbClr val="1700FF"/>
                </a:solidFill>
                <a:latin typeface="Consolas" panose="020B0609020204030204" pitchFamily="49" charset="0"/>
                <a:cs typeface="Consolas" panose="020B0609020204030204" pitchFamily="49" charset="0"/>
              </a:rPr>
              <a:t>Rank the candidates ignoring their race or gender. </a:t>
            </a:r>
          </a:p>
        </p:txBody>
      </p:sp>
      <p:cxnSp>
        <p:nvCxnSpPr>
          <p:cNvPr id="24" name="Elbow Connector 23">
            <a:extLst>
              <a:ext uri="{FF2B5EF4-FFF2-40B4-BE49-F238E27FC236}">
                <a16:creationId xmlns:a16="http://schemas.microsoft.com/office/drawing/2014/main" id="{8261B1B0-EF91-3239-1781-64F337230BEA}"/>
              </a:ext>
            </a:extLst>
          </p:cNvPr>
          <p:cNvCxnSpPr>
            <a:cxnSpLocks/>
          </p:cNvCxnSpPr>
          <p:nvPr/>
        </p:nvCxnSpPr>
        <p:spPr>
          <a:xfrm flipV="1">
            <a:off x="5319741" y="3826567"/>
            <a:ext cx="2039341" cy="2"/>
          </a:xfrm>
          <a:prstGeom prst="bentConnector3">
            <a:avLst>
              <a:gd name="adj1" fmla="val 50000"/>
            </a:avLst>
          </a:prstGeom>
          <a:ln w="41275">
            <a:solidFill>
              <a:schemeClr val="accent3"/>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7A7D7EAF-66C6-5BFC-6780-2C99374124F6}"/>
              </a:ext>
            </a:extLst>
          </p:cNvPr>
          <p:cNvSpPr/>
          <p:nvPr/>
        </p:nvSpPr>
        <p:spPr>
          <a:xfrm>
            <a:off x="8402732" y="3222425"/>
            <a:ext cx="2170787" cy="369332"/>
          </a:xfrm>
          <a:prstGeom prst="rect">
            <a:avLst/>
          </a:prstGeom>
        </p:spPr>
        <p:txBody>
          <a:bodyPr wrap="none">
            <a:spAutoFit/>
          </a:bodyPr>
          <a:lstStyle/>
          <a:p>
            <a:r>
              <a:rPr lang="en-US" b="1" dirty="0"/>
              <a:t>😇 benign</a:t>
            </a:r>
            <a:r>
              <a:rPr lang="en-US" dirty="0"/>
              <a:t> projection</a:t>
            </a:r>
          </a:p>
        </p:txBody>
      </p:sp>
      <p:grpSp>
        <p:nvGrpSpPr>
          <p:cNvPr id="26" name="Group 25">
            <a:extLst>
              <a:ext uri="{FF2B5EF4-FFF2-40B4-BE49-F238E27FC236}">
                <a16:creationId xmlns:a16="http://schemas.microsoft.com/office/drawing/2014/main" id="{DCA3C6A8-57A7-EEDB-1AA4-C3E70838A75A}"/>
              </a:ext>
            </a:extLst>
          </p:cNvPr>
          <p:cNvGrpSpPr/>
          <p:nvPr/>
        </p:nvGrpSpPr>
        <p:grpSpPr>
          <a:xfrm>
            <a:off x="8180613" y="4840947"/>
            <a:ext cx="2868093" cy="982588"/>
            <a:chOff x="8180613" y="4840947"/>
            <a:chExt cx="2868093" cy="982588"/>
          </a:xfrm>
        </p:grpSpPr>
        <p:sp>
          <p:nvSpPr>
            <p:cNvPr id="27" name="Rectangle 26">
              <a:extLst>
                <a:ext uri="{FF2B5EF4-FFF2-40B4-BE49-F238E27FC236}">
                  <a16:creationId xmlns:a16="http://schemas.microsoft.com/office/drawing/2014/main" id="{5877EC71-8091-6DBD-0295-EBBD3E44B501}"/>
                </a:ext>
              </a:extLst>
            </p:cNvPr>
            <p:cNvSpPr/>
            <p:nvPr/>
          </p:nvSpPr>
          <p:spPr>
            <a:xfrm>
              <a:off x="8400805" y="4840947"/>
              <a:ext cx="2287806" cy="369332"/>
            </a:xfrm>
            <a:prstGeom prst="rect">
              <a:avLst/>
            </a:prstGeom>
          </p:spPr>
          <p:txBody>
            <a:bodyPr wrap="none">
              <a:spAutoFit/>
            </a:bodyPr>
            <a:lstStyle/>
            <a:p>
              <a:r>
                <a:rPr lang="en-US" b="1" dirty="0"/>
                <a:t>😈 malicious</a:t>
              </a:r>
              <a:r>
                <a:rPr lang="en-US" dirty="0"/>
                <a:t> behavior</a:t>
              </a:r>
            </a:p>
          </p:txBody>
        </p:sp>
        <p:sp>
          <p:nvSpPr>
            <p:cNvPr id="28" name="Rectangle 27">
              <a:extLst>
                <a:ext uri="{FF2B5EF4-FFF2-40B4-BE49-F238E27FC236}">
                  <a16:creationId xmlns:a16="http://schemas.microsoft.com/office/drawing/2014/main" id="{4411423C-77B6-7F41-6518-CA7307A0B88F}"/>
                </a:ext>
              </a:extLst>
            </p:cNvPr>
            <p:cNvSpPr/>
            <p:nvPr/>
          </p:nvSpPr>
          <p:spPr>
            <a:xfrm>
              <a:off x="8180613" y="5238760"/>
              <a:ext cx="2868093" cy="584775"/>
            </a:xfrm>
            <a:prstGeom prst="rect">
              <a:avLst/>
            </a:prstGeom>
          </p:spPr>
          <p:txBody>
            <a:bodyPr wrap="none">
              <a:spAutoFit/>
            </a:bodyPr>
            <a:lstStyle/>
            <a:p>
              <a:r>
                <a:rPr lang="en-US" sz="3200" b="1" dirty="0"/>
                <a:t>  👩🏽‍🎓  &lt; 👨🏽‍🎓  &lt; 👨🏻‍🎓   </a:t>
              </a:r>
              <a:endParaRPr lang="en-US" sz="3200" dirty="0"/>
            </a:p>
          </p:txBody>
        </p:sp>
      </p:grpSp>
      <p:sp>
        <p:nvSpPr>
          <p:cNvPr id="29" name="Rectangle 28">
            <a:extLst>
              <a:ext uri="{FF2B5EF4-FFF2-40B4-BE49-F238E27FC236}">
                <a16:creationId xmlns:a16="http://schemas.microsoft.com/office/drawing/2014/main" id="{4FC3D384-27E4-118D-385F-25CB03520CBC}"/>
              </a:ext>
            </a:extLst>
          </p:cNvPr>
          <p:cNvSpPr/>
          <p:nvPr/>
        </p:nvSpPr>
        <p:spPr>
          <a:xfrm>
            <a:off x="5723042" y="3354800"/>
            <a:ext cx="1071127" cy="369332"/>
          </a:xfrm>
          <a:prstGeom prst="rect">
            <a:avLst/>
          </a:prstGeom>
        </p:spPr>
        <p:txBody>
          <a:bodyPr wrap="none">
            <a:spAutoFit/>
          </a:bodyPr>
          <a:lstStyle/>
          <a:p>
            <a:r>
              <a:rPr lang="en-US" dirty="0" err="1">
                <a:solidFill>
                  <a:srgbClr val="7030A0"/>
                </a:solidFill>
                <a:latin typeface="Consolas" panose="020B0609020204030204" pitchFamily="49" charset="0"/>
                <a:cs typeface="Consolas" panose="020B0609020204030204" pitchFamily="49" charset="0"/>
              </a:rPr>
              <a:t>Proj</a:t>
            </a:r>
            <a:r>
              <a:rPr lang="en-US" dirty="0">
                <a:solidFill>
                  <a:srgbClr val="7030A0"/>
                </a:solidFill>
                <a:latin typeface="Consolas" panose="020B0609020204030204" pitchFamily="49" charset="0"/>
                <a:cs typeface="Consolas" panose="020B0609020204030204" pitchFamily="49" charset="0"/>
              </a:rPr>
              <a:t>(.)</a:t>
            </a:r>
            <a:endParaRPr lang="en-US" dirty="0">
              <a:solidFill>
                <a:srgbClr val="7030A0"/>
              </a:solidFill>
            </a:endParaRPr>
          </a:p>
        </p:txBody>
      </p:sp>
    </p:spTree>
    <p:extLst>
      <p:ext uri="{BB962C8B-B14F-4D97-AF65-F5344CB8AC3E}">
        <p14:creationId xmlns:p14="http://schemas.microsoft.com/office/powerpoint/2010/main" val="1099970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14"/>
                                        </p:tgtEl>
                                      </p:cBhvr>
                                    </p:animEffect>
                                    <p:set>
                                      <p:cBhvr>
                                        <p:cTn id="55" dur="1" fill="hold">
                                          <p:stCondLst>
                                            <p:cond delay="499"/>
                                          </p:stCondLst>
                                        </p:cTn>
                                        <p:tgtEl>
                                          <p:spTgt spid="14"/>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15"/>
                                        </p:tgtEl>
                                      </p:cBhvr>
                                    </p:animEffect>
                                    <p:set>
                                      <p:cBhvr>
                                        <p:cTn id="58" dur="1" fill="hold">
                                          <p:stCondLst>
                                            <p:cond delay="499"/>
                                          </p:stCondLst>
                                        </p:cTn>
                                        <p:tgtEl>
                                          <p:spTgt spid="15"/>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6"/>
                                        </p:tgtEl>
                                      </p:cBhvr>
                                    </p:animEffect>
                                    <p:set>
                                      <p:cBhvr>
                                        <p:cTn id="61" dur="1" fill="hold">
                                          <p:stCondLst>
                                            <p:cond delay="499"/>
                                          </p:stCondLst>
                                        </p:cTn>
                                        <p:tgtEl>
                                          <p:spTgt spid="16"/>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17"/>
                                        </p:tgtEl>
                                      </p:cBhvr>
                                    </p:animEffect>
                                    <p:set>
                                      <p:cBhvr>
                                        <p:cTn id="64" dur="1" fill="hold">
                                          <p:stCondLst>
                                            <p:cond delay="499"/>
                                          </p:stCondLst>
                                        </p:cTn>
                                        <p:tgtEl>
                                          <p:spTgt spid="17"/>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18"/>
                                        </p:tgtEl>
                                      </p:cBhvr>
                                    </p:animEffect>
                                    <p:set>
                                      <p:cBhvr>
                                        <p:cTn id="67" dur="1" fill="hold">
                                          <p:stCondLst>
                                            <p:cond delay="499"/>
                                          </p:stCondLst>
                                        </p:cTn>
                                        <p:tgtEl>
                                          <p:spTgt spid="18"/>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19"/>
                                        </p:tgtEl>
                                      </p:cBhvr>
                                    </p:animEffect>
                                    <p:set>
                                      <p:cBhvr>
                                        <p:cTn id="70" dur="1" fill="hold">
                                          <p:stCondLst>
                                            <p:cond delay="499"/>
                                          </p:stCondLst>
                                        </p:cTn>
                                        <p:tgtEl>
                                          <p:spTgt spid="19"/>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20"/>
                                        </p:tgtEl>
                                      </p:cBhvr>
                                    </p:animEffect>
                                    <p:set>
                                      <p:cBhvr>
                                        <p:cTn id="73" dur="1" fill="hold">
                                          <p:stCondLst>
                                            <p:cond delay="499"/>
                                          </p:stCondLst>
                                        </p:cTn>
                                        <p:tgtEl>
                                          <p:spTgt spid="20"/>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21"/>
                                        </p:tgtEl>
                                      </p:cBhvr>
                                    </p:animEffect>
                                    <p:set>
                                      <p:cBhvr>
                                        <p:cTn id="76" dur="1" fill="hold">
                                          <p:stCondLst>
                                            <p:cond delay="499"/>
                                          </p:stCondLst>
                                        </p:cTn>
                                        <p:tgtEl>
                                          <p:spTgt spid="21"/>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22"/>
                                        </p:tgtEl>
                                      </p:cBhvr>
                                    </p:animEffect>
                                    <p:set>
                                      <p:cBhvr>
                                        <p:cTn id="79" dur="1" fill="hold">
                                          <p:stCondLst>
                                            <p:cond delay="499"/>
                                          </p:stCondLst>
                                        </p:cTn>
                                        <p:tgtEl>
                                          <p:spTgt spid="22"/>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23"/>
                                        </p:tgtEl>
                                      </p:cBhvr>
                                    </p:animEffect>
                                    <p:set>
                                      <p:cBhvr>
                                        <p:cTn id="82" dur="1" fill="hold">
                                          <p:stCondLst>
                                            <p:cond delay="499"/>
                                          </p:stCondLst>
                                        </p:cTn>
                                        <p:tgtEl>
                                          <p:spTgt spid="23"/>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24"/>
                                        </p:tgtEl>
                                      </p:cBhvr>
                                    </p:animEffect>
                                    <p:set>
                                      <p:cBhvr>
                                        <p:cTn id="85" dur="1" fill="hold">
                                          <p:stCondLst>
                                            <p:cond delay="499"/>
                                          </p:stCondLst>
                                        </p:cTn>
                                        <p:tgtEl>
                                          <p:spTgt spid="24"/>
                                        </p:tgtEl>
                                        <p:attrNameLst>
                                          <p:attrName>style.visibility</p:attrName>
                                        </p:attrNameLst>
                                      </p:cBhvr>
                                      <p:to>
                                        <p:strVal val="hidden"/>
                                      </p:to>
                                    </p:set>
                                  </p:childTnLst>
                                </p:cTn>
                              </p:par>
                              <p:par>
                                <p:cTn id="86" presetID="10" presetClass="exit" presetSubtype="0" fill="hold" grpId="1" nodeType="withEffect">
                                  <p:stCondLst>
                                    <p:cond delay="0"/>
                                  </p:stCondLst>
                                  <p:childTnLst>
                                    <p:animEffect transition="out" filter="fade">
                                      <p:cBhvr>
                                        <p:cTn id="87" dur="500"/>
                                        <p:tgtEl>
                                          <p:spTgt spid="25"/>
                                        </p:tgtEl>
                                      </p:cBhvr>
                                    </p:animEffect>
                                    <p:set>
                                      <p:cBhvr>
                                        <p:cTn id="88" dur="1" fill="hold">
                                          <p:stCondLst>
                                            <p:cond delay="499"/>
                                          </p:stCondLst>
                                        </p:cTn>
                                        <p:tgtEl>
                                          <p:spTgt spid="25"/>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26"/>
                                        </p:tgtEl>
                                      </p:cBhvr>
                                    </p:animEffect>
                                    <p:set>
                                      <p:cBhvr>
                                        <p:cTn id="91" dur="1" fill="hold">
                                          <p:stCondLst>
                                            <p:cond delay="499"/>
                                          </p:stCondLst>
                                        </p:cTn>
                                        <p:tgtEl>
                                          <p:spTgt spid="26"/>
                                        </p:tgtEl>
                                        <p:attrNameLst>
                                          <p:attrName>style.visibility</p:attrName>
                                        </p:attrNameLst>
                                      </p:cBhvr>
                                      <p:to>
                                        <p:strVal val="hidden"/>
                                      </p:to>
                                    </p:set>
                                  </p:childTnLst>
                                </p:cTn>
                              </p:par>
                              <p:par>
                                <p:cTn id="92" presetID="10" presetClass="exit" presetSubtype="0" fill="hold" grpId="1" nodeType="withEffect">
                                  <p:stCondLst>
                                    <p:cond delay="0"/>
                                  </p:stCondLst>
                                  <p:childTnLst>
                                    <p:animEffect transition="out" filter="fade">
                                      <p:cBhvr>
                                        <p:cTn id="93" dur="500"/>
                                        <p:tgtEl>
                                          <p:spTgt spid="29"/>
                                        </p:tgtEl>
                                      </p:cBhvr>
                                    </p:animEffect>
                                    <p:set>
                                      <p:cBhvr>
                                        <p:cTn id="94"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9" grpId="0"/>
      <p:bldP spid="19" grpId="1"/>
      <p:bldP spid="23" grpId="0"/>
      <p:bldP spid="23" grpId="1"/>
      <p:bldP spid="25" grpId="0"/>
      <p:bldP spid="25" grpId="1"/>
      <p:bldP spid="29" grpId="0"/>
      <p:bldP spid="29"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E2D45-1EA1-CD43-90CD-CA49E0542684}"/>
              </a:ext>
            </a:extLst>
          </p:cNvPr>
          <p:cNvSpPr>
            <a:spLocks noGrp="1"/>
          </p:cNvSpPr>
          <p:nvPr>
            <p:ph type="title"/>
          </p:nvPr>
        </p:nvSpPr>
        <p:spPr>
          <a:xfrm>
            <a:off x="806670" y="290984"/>
            <a:ext cx="10515600" cy="960438"/>
          </a:xfrm>
        </p:spPr>
        <p:txBody>
          <a:bodyPr/>
          <a:lstStyle/>
          <a:p>
            <a:r>
              <a:rPr lang="en-US" dirty="0"/>
              <a:t>Implications of Waywardness</a:t>
            </a:r>
          </a:p>
        </p:txBody>
      </p:sp>
      <p:sp>
        <p:nvSpPr>
          <p:cNvPr id="3" name="Content Placeholder 2">
            <a:extLst>
              <a:ext uri="{FF2B5EF4-FFF2-40B4-BE49-F238E27FC236}">
                <a16:creationId xmlns:a16="http://schemas.microsoft.com/office/drawing/2014/main" id="{D63BB716-C745-C048-B94A-73930B836DA5}"/>
              </a:ext>
            </a:extLst>
          </p:cNvPr>
          <p:cNvSpPr>
            <a:spLocks noGrp="1"/>
          </p:cNvSpPr>
          <p:nvPr>
            <p:ph idx="1"/>
          </p:nvPr>
        </p:nvSpPr>
        <p:spPr/>
        <p:txBody>
          <a:bodyPr/>
          <a:lstStyle/>
          <a:p>
            <a:pPr marL="514350" indent="-514350">
              <a:buFont typeface="+mj-lt"/>
              <a:buAutoNum type="arabicPeriod"/>
            </a:pPr>
            <a:r>
              <a:rPr lang="en-US" sz="3200" dirty="0">
                <a:solidFill>
                  <a:schemeClr val="bg1">
                    <a:lumMod val="75000"/>
                  </a:schemeClr>
                </a:solidFill>
              </a:rPr>
              <a:t>Faithful interpretation of </a:t>
            </a:r>
            <a:r>
              <a:rPr lang="en-US" sz="3200" b="1" dirty="0">
                <a:solidFill>
                  <a:schemeClr val="bg1">
                    <a:lumMod val="75000"/>
                  </a:schemeClr>
                </a:solidFill>
              </a:rPr>
              <a:t>continuous</a:t>
            </a:r>
            <a:r>
              <a:rPr lang="en-US" sz="3200" dirty="0">
                <a:solidFill>
                  <a:schemeClr val="bg1">
                    <a:lumMod val="75000"/>
                  </a:schemeClr>
                </a:solidFill>
              </a:rPr>
              <a:t> prompts is difficult.</a:t>
            </a:r>
          </a:p>
          <a:p>
            <a:pPr marL="514350" indent="-514350">
              <a:buFont typeface="+mj-lt"/>
              <a:buAutoNum type="arabicPeriod"/>
            </a:pPr>
            <a:r>
              <a:rPr lang="en-US" sz="3200" dirty="0">
                <a:solidFill>
                  <a:schemeClr val="bg1">
                    <a:lumMod val="75000"/>
                  </a:schemeClr>
                </a:solidFill>
              </a:rPr>
              <a:t>Harms of [mis]interpreting </a:t>
            </a:r>
            <a:r>
              <a:rPr lang="en-US" sz="3200" b="1" dirty="0">
                <a:solidFill>
                  <a:schemeClr val="bg1">
                    <a:lumMod val="75000"/>
                  </a:schemeClr>
                </a:solidFill>
              </a:rPr>
              <a:t>continuous</a:t>
            </a:r>
            <a:r>
              <a:rPr lang="en-US" sz="3200" dirty="0">
                <a:solidFill>
                  <a:schemeClr val="bg1">
                    <a:lumMod val="75000"/>
                  </a:schemeClr>
                </a:solidFill>
              </a:rPr>
              <a:t> prompts.</a:t>
            </a:r>
          </a:p>
          <a:p>
            <a:pPr marL="514350" indent="-514350">
              <a:buFont typeface="+mj-lt"/>
              <a:buAutoNum type="arabicPeriod"/>
            </a:pPr>
            <a:r>
              <a:rPr lang="en-US" sz="3200" dirty="0"/>
              <a:t>Difficulty of optimizing </a:t>
            </a:r>
            <a:r>
              <a:rPr lang="en-US" sz="3200" b="1" dirty="0"/>
              <a:t>discrete</a:t>
            </a:r>
            <a:r>
              <a:rPr lang="en-US" sz="3200" dirty="0"/>
              <a:t> prompts.</a:t>
            </a:r>
          </a:p>
          <a:p>
            <a:pPr marL="514350" indent="-514350">
              <a:buFont typeface="+mj-lt"/>
              <a:buAutoNum type="arabicPeriod"/>
            </a:pPr>
            <a:r>
              <a:rPr lang="en-US" sz="3200" dirty="0"/>
              <a:t>Sufficiency of task-independent initialization for </a:t>
            </a:r>
            <a:r>
              <a:rPr lang="en-US" sz="3200" b="1" dirty="0"/>
              <a:t>continuous </a:t>
            </a:r>
            <a:r>
              <a:rPr lang="en-US" sz="3200" dirty="0"/>
              <a:t>prompt tuning.</a:t>
            </a:r>
          </a:p>
        </p:txBody>
      </p:sp>
      <p:sp>
        <p:nvSpPr>
          <p:cNvPr id="4" name="Slide Number Placeholder 3">
            <a:extLst>
              <a:ext uri="{FF2B5EF4-FFF2-40B4-BE49-F238E27FC236}">
                <a16:creationId xmlns:a16="http://schemas.microsoft.com/office/drawing/2014/main" id="{9DC37807-1439-1941-BF88-F3B4F90DDEA5}"/>
              </a:ext>
            </a:extLst>
          </p:cNvPr>
          <p:cNvSpPr>
            <a:spLocks noGrp="1"/>
          </p:cNvSpPr>
          <p:nvPr>
            <p:ph type="sldNum" sz="quarter" idx="10"/>
          </p:nvPr>
        </p:nvSpPr>
        <p:spPr/>
        <p:txBody>
          <a:bodyPr/>
          <a:lstStyle/>
          <a:p>
            <a:pPr>
              <a:defRPr/>
            </a:pPr>
            <a:fld id="{0121240C-47AF-2F4D-83B3-CC3EDF50F794}" type="slidenum">
              <a:rPr lang="en-US" smtClean="0"/>
              <a:pPr>
                <a:defRPr/>
              </a:pPr>
              <a:t>23</a:t>
            </a:fld>
            <a:endParaRPr lang="en-US" dirty="0"/>
          </a:p>
        </p:txBody>
      </p:sp>
    </p:spTree>
    <p:extLst>
      <p:ext uri="{BB962C8B-B14F-4D97-AF65-F5344CB8AC3E}">
        <p14:creationId xmlns:p14="http://schemas.microsoft.com/office/powerpoint/2010/main" val="3730474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E2D45-1EA1-CD43-90CD-CA49E0542684}"/>
              </a:ext>
            </a:extLst>
          </p:cNvPr>
          <p:cNvSpPr>
            <a:spLocks noGrp="1"/>
          </p:cNvSpPr>
          <p:nvPr>
            <p:ph type="title"/>
          </p:nvPr>
        </p:nvSpPr>
        <p:spPr>
          <a:xfrm>
            <a:off x="806670" y="290984"/>
            <a:ext cx="10515600" cy="960438"/>
          </a:xfrm>
        </p:spPr>
        <p:txBody>
          <a:bodyPr/>
          <a:lstStyle/>
          <a:p>
            <a:r>
              <a:rPr lang="en-US" dirty="0"/>
              <a:t>Summary</a:t>
            </a:r>
          </a:p>
        </p:txBody>
      </p:sp>
      <p:sp>
        <p:nvSpPr>
          <p:cNvPr id="3" name="Content Placeholder 2">
            <a:extLst>
              <a:ext uri="{FF2B5EF4-FFF2-40B4-BE49-F238E27FC236}">
                <a16:creationId xmlns:a16="http://schemas.microsoft.com/office/drawing/2014/main" id="{D63BB716-C745-C048-B94A-73930B836DA5}"/>
              </a:ext>
            </a:extLst>
          </p:cNvPr>
          <p:cNvSpPr>
            <a:spLocks noGrp="1"/>
          </p:cNvSpPr>
          <p:nvPr>
            <p:ph idx="1"/>
          </p:nvPr>
        </p:nvSpPr>
        <p:spPr>
          <a:xfrm>
            <a:off x="838200" y="2122507"/>
            <a:ext cx="10515600" cy="4351338"/>
          </a:xfrm>
        </p:spPr>
        <p:txBody>
          <a:bodyPr/>
          <a:lstStyle/>
          <a:p>
            <a:endParaRPr lang="en-US" dirty="0"/>
          </a:p>
          <a:p>
            <a:endParaRPr lang="en-US" dirty="0"/>
          </a:p>
          <a:p>
            <a:r>
              <a:rPr lang="en-US" dirty="0"/>
              <a:t>We provided empirical evidence and intuitions for this hypothesis. </a:t>
            </a:r>
          </a:p>
          <a:p>
            <a:endParaRPr lang="en-US" dirty="0"/>
          </a:p>
          <a:p>
            <a:r>
              <a:rPr lang="en-US" dirty="0"/>
              <a:t>Concluded with implications of this hypothesis.</a:t>
            </a:r>
          </a:p>
          <a:p>
            <a:endParaRPr lang="en-US" dirty="0"/>
          </a:p>
          <a:p>
            <a:r>
              <a:rPr lang="en-US" dirty="0"/>
              <a:t>We need algorithmic or architectural innovations for automatic discovery prompts that are faithful to what they solve.</a:t>
            </a:r>
          </a:p>
        </p:txBody>
      </p:sp>
      <p:sp>
        <p:nvSpPr>
          <p:cNvPr id="4" name="Slide Number Placeholder 3">
            <a:extLst>
              <a:ext uri="{FF2B5EF4-FFF2-40B4-BE49-F238E27FC236}">
                <a16:creationId xmlns:a16="http://schemas.microsoft.com/office/drawing/2014/main" id="{9DC37807-1439-1941-BF88-F3B4F90DDEA5}"/>
              </a:ext>
            </a:extLst>
          </p:cNvPr>
          <p:cNvSpPr>
            <a:spLocks noGrp="1"/>
          </p:cNvSpPr>
          <p:nvPr>
            <p:ph type="sldNum" sz="quarter" idx="10"/>
          </p:nvPr>
        </p:nvSpPr>
        <p:spPr/>
        <p:txBody>
          <a:bodyPr/>
          <a:lstStyle/>
          <a:p>
            <a:pPr>
              <a:defRPr/>
            </a:pPr>
            <a:fld id="{0121240C-47AF-2F4D-83B3-CC3EDF50F794}" type="slidenum">
              <a:rPr lang="en-US" smtClean="0"/>
              <a:pPr>
                <a:defRPr/>
              </a:pPr>
              <a:t>24</a:t>
            </a:fld>
            <a:endParaRPr lang="en-US" dirty="0"/>
          </a:p>
        </p:txBody>
      </p:sp>
      <p:sp>
        <p:nvSpPr>
          <p:cNvPr id="6" name="Rounded Rectangle 5">
            <a:extLst>
              <a:ext uri="{FF2B5EF4-FFF2-40B4-BE49-F238E27FC236}">
                <a16:creationId xmlns:a16="http://schemas.microsoft.com/office/drawing/2014/main" id="{949F86B6-F175-44FB-44DF-51BB964955FC}"/>
              </a:ext>
            </a:extLst>
          </p:cNvPr>
          <p:cNvSpPr/>
          <p:nvPr/>
        </p:nvSpPr>
        <p:spPr>
          <a:xfrm>
            <a:off x="1828792" y="1358297"/>
            <a:ext cx="8312727" cy="1497496"/>
          </a:xfrm>
          <a:prstGeom prst="roundRect">
            <a:avLst/>
          </a:prstGeom>
          <a:solidFill>
            <a:schemeClr val="tx2">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Waywardness hypothesis</a:t>
            </a:r>
            <a:r>
              <a:rPr lang="en-US" sz="2800" dirty="0">
                <a:solidFill>
                  <a:schemeClr val="tx1"/>
                </a:solidFill>
              </a:rPr>
              <a:t> (informal): </a:t>
            </a:r>
          </a:p>
          <a:p>
            <a:pPr algn="ctr"/>
            <a:r>
              <a:rPr lang="en-US" sz="2800" dirty="0">
                <a:solidFill>
                  <a:schemeClr val="tx1"/>
                </a:solidFill>
              </a:rPr>
              <a:t>One can find “accurate” continuous prompts such that </a:t>
            </a:r>
            <a:br>
              <a:rPr lang="en-US" sz="2800" dirty="0">
                <a:solidFill>
                  <a:schemeClr val="tx1"/>
                </a:solidFill>
              </a:rPr>
            </a:br>
            <a:r>
              <a:rPr lang="en-US" sz="2800" dirty="0">
                <a:solidFill>
                  <a:schemeClr val="tx1"/>
                </a:solidFill>
              </a:rPr>
              <a:t>they can be “projected” to </a:t>
            </a:r>
            <a:r>
              <a:rPr lang="en-US" sz="2800" u="sng" dirty="0">
                <a:solidFill>
                  <a:schemeClr val="tx1"/>
                </a:solidFill>
              </a:rPr>
              <a:t>any </a:t>
            </a:r>
            <a:r>
              <a:rPr lang="en-US" sz="2800" dirty="0">
                <a:solidFill>
                  <a:schemeClr val="tx1"/>
                </a:solidFill>
              </a:rPr>
              <a:t>arbitrary text.  </a:t>
            </a:r>
          </a:p>
        </p:txBody>
      </p:sp>
    </p:spTree>
    <p:extLst>
      <p:ext uri="{BB962C8B-B14F-4D97-AF65-F5344CB8AC3E}">
        <p14:creationId xmlns:p14="http://schemas.microsoft.com/office/powerpoint/2010/main" val="32522223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E2D45-1EA1-CD43-90CD-CA49E0542684}"/>
              </a:ext>
            </a:extLst>
          </p:cNvPr>
          <p:cNvSpPr>
            <a:spLocks noGrp="1"/>
          </p:cNvSpPr>
          <p:nvPr>
            <p:ph type="title"/>
          </p:nvPr>
        </p:nvSpPr>
        <p:spPr>
          <a:xfrm>
            <a:off x="806670" y="290984"/>
            <a:ext cx="10515600" cy="960438"/>
          </a:xfrm>
        </p:spPr>
        <p:txBody>
          <a:bodyPr/>
          <a:lstStyle/>
          <a:p>
            <a:r>
              <a:rPr lang="en-US" dirty="0"/>
              <a:t>Experiment: effect of prompt length</a:t>
            </a:r>
          </a:p>
        </p:txBody>
      </p:sp>
      <p:pic>
        <p:nvPicPr>
          <p:cNvPr id="6" name="Content Placeholder 5" descr="Chart, line chart&#10;&#10;Description automatically generated">
            <a:extLst>
              <a:ext uri="{FF2B5EF4-FFF2-40B4-BE49-F238E27FC236}">
                <a16:creationId xmlns:a16="http://schemas.microsoft.com/office/drawing/2014/main" id="{D07F98E8-E43D-A241-A4FD-EDE39BDFAF85}"/>
              </a:ext>
            </a:extLst>
          </p:cNvPr>
          <p:cNvPicPr>
            <a:picLocks noGrp="1" noChangeAspect="1"/>
          </p:cNvPicPr>
          <p:nvPr>
            <p:ph idx="1"/>
          </p:nvPr>
        </p:nvPicPr>
        <p:blipFill rotWithShape="1">
          <a:blip r:embed="rId3"/>
          <a:srcRect t="4255" b="3465"/>
          <a:stretch/>
        </p:blipFill>
        <p:spPr>
          <a:xfrm>
            <a:off x="6182733" y="1409500"/>
            <a:ext cx="4680339" cy="5312610"/>
          </a:xfrm>
        </p:spPr>
      </p:pic>
      <p:sp>
        <p:nvSpPr>
          <p:cNvPr id="4" name="Slide Number Placeholder 3">
            <a:extLst>
              <a:ext uri="{FF2B5EF4-FFF2-40B4-BE49-F238E27FC236}">
                <a16:creationId xmlns:a16="http://schemas.microsoft.com/office/drawing/2014/main" id="{9DC37807-1439-1941-BF88-F3B4F90DDEA5}"/>
              </a:ext>
            </a:extLst>
          </p:cNvPr>
          <p:cNvSpPr>
            <a:spLocks noGrp="1"/>
          </p:cNvSpPr>
          <p:nvPr>
            <p:ph type="sldNum" sz="quarter" idx="10"/>
          </p:nvPr>
        </p:nvSpPr>
        <p:spPr/>
        <p:txBody>
          <a:bodyPr/>
          <a:lstStyle/>
          <a:p>
            <a:pPr>
              <a:defRPr/>
            </a:pPr>
            <a:fld id="{0121240C-47AF-2F4D-83B3-CC3EDF50F794}" type="slidenum">
              <a:rPr lang="en-US" smtClean="0"/>
              <a:pPr>
                <a:defRPr/>
              </a:pPr>
              <a:t>25</a:t>
            </a:fld>
            <a:endParaRPr lang="en-US" dirty="0"/>
          </a:p>
        </p:txBody>
      </p:sp>
      <p:sp>
        <p:nvSpPr>
          <p:cNvPr id="7" name="Rectangle 6">
            <a:extLst>
              <a:ext uri="{FF2B5EF4-FFF2-40B4-BE49-F238E27FC236}">
                <a16:creationId xmlns:a16="http://schemas.microsoft.com/office/drawing/2014/main" id="{1C508FE0-95DD-814A-8792-9DE1A254E29B}"/>
              </a:ext>
            </a:extLst>
          </p:cNvPr>
          <p:cNvSpPr/>
          <p:nvPr/>
        </p:nvSpPr>
        <p:spPr>
          <a:xfrm>
            <a:off x="670561" y="2388728"/>
            <a:ext cx="4822100" cy="2062103"/>
          </a:xfrm>
          <a:prstGeom prst="rect">
            <a:avLst/>
          </a:prstGeom>
        </p:spPr>
        <p:txBody>
          <a:bodyPr wrap="square">
            <a:spAutoFit/>
          </a:bodyPr>
          <a:lstStyle/>
          <a:p>
            <a:r>
              <a:rPr lang="en-US" sz="3200" dirty="0"/>
              <a:t>The relative accuracy drop is marginal when the prompt length is not too small (e.g. 7 or larger).</a:t>
            </a:r>
          </a:p>
        </p:txBody>
      </p:sp>
    </p:spTree>
    <p:extLst>
      <p:ext uri="{BB962C8B-B14F-4D97-AF65-F5344CB8AC3E}">
        <p14:creationId xmlns:p14="http://schemas.microsoft.com/office/powerpoint/2010/main" val="54957987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3ACE77-3070-9843-BCBE-A609E9C809D1}"/>
              </a:ext>
            </a:extLst>
          </p:cNvPr>
          <p:cNvSpPr>
            <a:spLocks noGrp="1"/>
          </p:cNvSpPr>
          <p:nvPr>
            <p:ph type="sldNum" sz="quarter" idx="10"/>
          </p:nvPr>
        </p:nvSpPr>
        <p:spPr/>
        <p:txBody>
          <a:bodyPr/>
          <a:lstStyle/>
          <a:p>
            <a:pPr>
              <a:defRPr/>
            </a:pPr>
            <a:fld id="{37E6B2A9-E175-7F40-B993-EC9D598FC2D7}" type="slidenum">
              <a:rPr lang="en-US" smtClean="0"/>
              <a:pPr>
                <a:defRPr/>
              </a:pPr>
              <a:t>3</a:t>
            </a:fld>
            <a:endParaRPr lang="en-US" dirty="0"/>
          </a:p>
        </p:txBody>
      </p:sp>
      <p:sp>
        <p:nvSpPr>
          <p:cNvPr id="4" name="Rounded Rectangle 3">
            <a:extLst>
              <a:ext uri="{FF2B5EF4-FFF2-40B4-BE49-F238E27FC236}">
                <a16:creationId xmlns:a16="http://schemas.microsoft.com/office/drawing/2014/main" id="{FFF72E29-D19E-D046-A50A-6895ECD91B7A}"/>
              </a:ext>
            </a:extLst>
          </p:cNvPr>
          <p:cNvSpPr/>
          <p:nvPr/>
        </p:nvSpPr>
        <p:spPr>
          <a:xfrm>
            <a:off x="5192110" y="2827284"/>
            <a:ext cx="2017986" cy="1114097"/>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4800" dirty="0"/>
              <a:t>LM</a:t>
            </a:r>
          </a:p>
        </p:txBody>
      </p:sp>
      <p:cxnSp>
        <p:nvCxnSpPr>
          <p:cNvPr id="7" name="Straight Arrow Connector 6">
            <a:extLst>
              <a:ext uri="{FF2B5EF4-FFF2-40B4-BE49-F238E27FC236}">
                <a16:creationId xmlns:a16="http://schemas.microsoft.com/office/drawing/2014/main" id="{2BF14127-8AED-624A-A42A-ABADA6094885}"/>
              </a:ext>
            </a:extLst>
          </p:cNvPr>
          <p:cNvCxnSpPr>
            <a:cxnSpLocks/>
            <a:endCxn id="4" idx="1"/>
          </p:cNvCxnSpPr>
          <p:nvPr/>
        </p:nvCxnSpPr>
        <p:spPr>
          <a:xfrm>
            <a:off x="4297680" y="3384332"/>
            <a:ext cx="894430" cy="1"/>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10" name="Straight Arrow Connector 9">
            <a:extLst>
              <a:ext uri="{FF2B5EF4-FFF2-40B4-BE49-F238E27FC236}">
                <a16:creationId xmlns:a16="http://schemas.microsoft.com/office/drawing/2014/main" id="{05C3B16C-FDD5-6C4D-8CE7-95E74D9630B2}"/>
              </a:ext>
            </a:extLst>
          </p:cNvPr>
          <p:cNvCxnSpPr>
            <a:cxnSpLocks/>
          </p:cNvCxnSpPr>
          <p:nvPr/>
        </p:nvCxnSpPr>
        <p:spPr>
          <a:xfrm>
            <a:off x="7210593" y="3384332"/>
            <a:ext cx="76725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4" name="Right Brace 13">
            <a:extLst>
              <a:ext uri="{FF2B5EF4-FFF2-40B4-BE49-F238E27FC236}">
                <a16:creationId xmlns:a16="http://schemas.microsoft.com/office/drawing/2014/main" id="{F133CD10-1B40-5430-71DE-595D7E9E787A}"/>
              </a:ext>
            </a:extLst>
          </p:cNvPr>
          <p:cNvSpPr/>
          <p:nvPr/>
        </p:nvSpPr>
        <p:spPr>
          <a:xfrm rot="16200000" flipH="1">
            <a:off x="2170576" y="2610804"/>
            <a:ext cx="265003" cy="2915904"/>
          </a:xfrm>
          <a:prstGeom prst="rightBrace">
            <a:avLst>
              <a:gd name="adj1" fmla="val 160511"/>
              <a:gd name="adj2" fmla="val 50000"/>
            </a:avLst>
          </a:prstGeom>
          <a:ln w="28575">
            <a:solidFill>
              <a:srgbClr val="AFB7C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ectangle 14">
            <a:extLst>
              <a:ext uri="{FF2B5EF4-FFF2-40B4-BE49-F238E27FC236}">
                <a16:creationId xmlns:a16="http://schemas.microsoft.com/office/drawing/2014/main" id="{71B09320-4F18-5FF6-D105-A488E3CE4F46}"/>
              </a:ext>
            </a:extLst>
          </p:cNvPr>
          <p:cNvSpPr/>
          <p:nvPr/>
        </p:nvSpPr>
        <p:spPr>
          <a:xfrm>
            <a:off x="1379293" y="4297283"/>
            <a:ext cx="1895071" cy="369332"/>
          </a:xfrm>
          <a:prstGeom prst="rect">
            <a:avLst/>
          </a:prstGeom>
        </p:spPr>
        <p:txBody>
          <a:bodyPr wrap="none">
            <a:spAutoFit/>
          </a:bodyPr>
          <a:lstStyle/>
          <a:p>
            <a:r>
              <a:rPr lang="en-US" dirty="0">
                <a:solidFill>
                  <a:srgbClr val="272E3A"/>
                </a:solidFill>
              </a:rPr>
              <a:t>Language prompt</a:t>
            </a:r>
          </a:p>
        </p:txBody>
      </p:sp>
      <p:sp>
        <p:nvSpPr>
          <p:cNvPr id="12" name="TextBox 11">
            <a:extLst>
              <a:ext uri="{FF2B5EF4-FFF2-40B4-BE49-F238E27FC236}">
                <a16:creationId xmlns:a16="http://schemas.microsoft.com/office/drawing/2014/main" id="{7184EFA7-A8D7-8E28-5B33-DB2CD8D9B20E}"/>
              </a:ext>
            </a:extLst>
          </p:cNvPr>
          <p:cNvSpPr txBox="1"/>
          <p:nvPr/>
        </p:nvSpPr>
        <p:spPr>
          <a:xfrm>
            <a:off x="3751474" y="6488668"/>
            <a:ext cx="4855304" cy="369332"/>
          </a:xfrm>
          <a:prstGeom prst="rect">
            <a:avLst/>
          </a:prstGeom>
          <a:noFill/>
        </p:spPr>
        <p:txBody>
          <a:bodyPr wrap="none" rtlCol="0">
            <a:spAutoFit/>
          </a:bodyPr>
          <a:lstStyle/>
          <a:p>
            <a:r>
              <a:rPr lang="en-US" dirty="0"/>
              <a:t>[Peters+ 2018 , Radford+ 2019, Brown+ 2020, …. ]</a:t>
            </a:r>
          </a:p>
        </p:txBody>
      </p:sp>
    </p:spTree>
    <p:extLst>
      <p:ext uri="{BB962C8B-B14F-4D97-AF65-F5344CB8AC3E}">
        <p14:creationId xmlns:p14="http://schemas.microsoft.com/office/powerpoint/2010/main" val="37010319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3ACE77-3070-9843-BCBE-A609E9C809D1}"/>
              </a:ext>
            </a:extLst>
          </p:cNvPr>
          <p:cNvSpPr>
            <a:spLocks noGrp="1"/>
          </p:cNvSpPr>
          <p:nvPr>
            <p:ph type="sldNum" sz="quarter" idx="10"/>
          </p:nvPr>
        </p:nvSpPr>
        <p:spPr/>
        <p:txBody>
          <a:bodyPr/>
          <a:lstStyle/>
          <a:p>
            <a:pPr>
              <a:defRPr/>
            </a:pPr>
            <a:fld id="{37E6B2A9-E175-7F40-B993-EC9D598FC2D7}" type="slidenum">
              <a:rPr lang="en-US" smtClean="0"/>
              <a:pPr>
                <a:defRPr/>
              </a:pPr>
              <a:t>4</a:t>
            </a:fld>
            <a:endParaRPr lang="en-US" dirty="0"/>
          </a:p>
        </p:txBody>
      </p:sp>
      <p:sp>
        <p:nvSpPr>
          <p:cNvPr id="4" name="Rounded Rectangle 3">
            <a:extLst>
              <a:ext uri="{FF2B5EF4-FFF2-40B4-BE49-F238E27FC236}">
                <a16:creationId xmlns:a16="http://schemas.microsoft.com/office/drawing/2014/main" id="{FFF72E29-D19E-D046-A50A-6895ECD91B7A}"/>
              </a:ext>
            </a:extLst>
          </p:cNvPr>
          <p:cNvSpPr/>
          <p:nvPr/>
        </p:nvSpPr>
        <p:spPr>
          <a:xfrm>
            <a:off x="5192110" y="2827284"/>
            <a:ext cx="2017986" cy="1114097"/>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4800" dirty="0"/>
              <a:t>LM</a:t>
            </a:r>
          </a:p>
        </p:txBody>
      </p:sp>
      <p:sp>
        <p:nvSpPr>
          <p:cNvPr id="3" name="Rectangle 2">
            <a:extLst>
              <a:ext uri="{FF2B5EF4-FFF2-40B4-BE49-F238E27FC236}">
                <a16:creationId xmlns:a16="http://schemas.microsoft.com/office/drawing/2014/main" id="{33BBD9E0-2722-184F-98AD-9DB6FE24A9C2}"/>
              </a:ext>
            </a:extLst>
          </p:cNvPr>
          <p:cNvSpPr/>
          <p:nvPr/>
        </p:nvSpPr>
        <p:spPr>
          <a:xfrm>
            <a:off x="440476" y="1709032"/>
            <a:ext cx="3724303" cy="1200329"/>
          </a:xfrm>
          <a:prstGeom prst="rect">
            <a:avLst/>
          </a:prstGeom>
        </p:spPr>
        <p:txBody>
          <a:bodyPr wrap="square">
            <a:spAutoFit/>
          </a:bodyPr>
          <a:lstStyle/>
          <a:p>
            <a:r>
              <a:rPr lang="en-US" dirty="0">
                <a:solidFill>
                  <a:srgbClr val="1700FF"/>
                </a:solidFill>
                <a:latin typeface="Consolas" panose="020B0609020204030204" pitchFamily="49" charset="0"/>
                <a:cs typeface="Consolas" panose="020B0609020204030204" pitchFamily="49" charset="0"/>
              </a:rPr>
              <a:t>What is the sentiment of the following review? (positive or negative) </a:t>
            </a:r>
          </a:p>
          <a:p>
            <a:endParaRPr lang="en-US" dirty="0">
              <a:solidFill>
                <a:srgbClr val="1700FF"/>
              </a:solidFill>
              <a:latin typeface="Consolas" panose="020B0609020204030204" pitchFamily="49" charset="0"/>
              <a:cs typeface="Consolas" panose="020B0609020204030204" pitchFamily="49" charset="0"/>
            </a:endParaRPr>
          </a:p>
        </p:txBody>
      </p:sp>
      <p:sp>
        <p:nvSpPr>
          <p:cNvPr id="9" name="Rectangle 8">
            <a:extLst>
              <a:ext uri="{FF2B5EF4-FFF2-40B4-BE49-F238E27FC236}">
                <a16:creationId xmlns:a16="http://schemas.microsoft.com/office/drawing/2014/main" id="{0598CBCF-42EA-3643-98FA-22CC437276FC}"/>
              </a:ext>
            </a:extLst>
          </p:cNvPr>
          <p:cNvSpPr/>
          <p:nvPr/>
        </p:nvSpPr>
        <p:spPr>
          <a:xfrm>
            <a:off x="8310680" y="3170480"/>
            <a:ext cx="2768624" cy="369332"/>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positive</a:t>
            </a:r>
          </a:p>
        </p:txBody>
      </p:sp>
      <p:cxnSp>
        <p:nvCxnSpPr>
          <p:cNvPr id="11" name="Straight Arrow Connector 10">
            <a:extLst>
              <a:ext uri="{FF2B5EF4-FFF2-40B4-BE49-F238E27FC236}">
                <a16:creationId xmlns:a16="http://schemas.microsoft.com/office/drawing/2014/main" id="{F569A040-8796-3D43-B9E8-17BD89161A11}"/>
              </a:ext>
            </a:extLst>
          </p:cNvPr>
          <p:cNvCxnSpPr>
            <a:cxnSpLocks/>
          </p:cNvCxnSpPr>
          <p:nvPr/>
        </p:nvCxnSpPr>
        <p:spPr>
          <a:xfrm>
            <a:off x="4297680" y="3384332"/>
            <a:ext cx="894430" cy="1"/>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12" name="Straight Arrow Connector 11">
            <a:extLst>
              <a:ext uri="{FF2B5EF4-FFF2-40B4-BE49-F238E27FC236}">
                <a16:creationId xmlns:a16="http://schemas.microsoft.com/office/drawing/2014/main" id="{E3578EEC-4576-D846-8995-117E978DFB38}"/>
              </a:ext>
            </a:extLst>
          </p:cNvPr>
          <p:cNvCxnSpPr>
            <a:cxnSpLocks/>
          </p:cNvCxnSpPr>
          <p:nvPr/>
        </p:nvCxnSpPr>
        <p:spPr>
          <a:xfrm>
            <a:off x="7210593" y="3384332"/>
            <a:ext cx="76725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pic>
        <p:nvPicPr>
          <p:cNvPr id="13" name="Graphic 12" descr="Badge Follow with solid fill">
            <a:extLst>
              <a:ext uri="{FF2B5EF4-FFF2-40B4-BE49-F238E27FC236}">
                <a16:creationId xmlns:a16="http://schemas.microsoft.com/office/drawing/2014/main" id="{4C300E5D-5240-D24D-928A-15602E63D6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07160" y="2628172"/>
            <a:ext cx="457200" cy="457200"/>
          </a:xfrm>
          <a:prstGeom prst="rect">
            <a:avLst/>
          </a:prstGeom>
        </p:spPr>
      </p:pic>
      <p:sp>
        <p:nvSpPr>
          <p:cNvPr id="8" name="Rectangle 7">
            <a:extLst>
              <a:ext uri="{FF2B5EF4-FFF2-40B4-BE49-F238E27FC236}">
                <a16:creationId xmlns:a16="http://schemas.microsoft.com/office/drawing/2014/main" id="{9715BD9A-5BDD-0848-AB9B-F4678E51C29D}"/>
              </a:ext>
            </a:extLst>
          </p:cNvPr>
          <p:cNvSpPr/>
          <p:nvPr/>
        </p:nvSpPr>
        <p:spPr>
          <a:xfrm>
            <a:off x="455998" y="3087867"/>
            <a:ext cx="3492650" cy="646331"/>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Sentence: That was a great fantasy movie.</a:t>
            </a:r>
            <a:endParaRPr lang="en-US" dirty="0"/>
          </a:p>
        </p:txBody>
      </p:sp>
      <p:sp>
        <p:nvSpPr>
          <p:cNvPr id="15" name="Rounded Rectangular Callout 14">
            <a:extLst>
              <a:ext uri="{FF2B5EF4-FFF2-40B4-BE49-F238E27FC236}">
                <a16:creationId xmlns:a16="http://schemas.microsoft.com/office/drawing/2014/main" id="{83C71F59-4273-D54F-34CF-A825DE062827}"/>
              </a:ext>
            </a:extLst>
          </p:cNvPr>
          <p:cNvSpPr/>
          <p:nvPr/>
        </p:nvSpPr>
        <p:spPr>
          <a:xfrm>
            <a:off x="4744895" y="1433291"/>
            <a:ext cx="6894576" cy="875905"/>
          </a:xfrm>
          <a:prstGeom prst="wedgeRoundRectCallout">
            <a:avLst>
              <a:gd name="adj1" fmla="val -58984"/>
              <a:gd name="adj2" fmla="val 20987"/>
              <a:gd name="adj3" fmla="val 16667"/>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2500" b="1" dirty="0">
                <a:solidFill>
                  <a:schemeClr val="tx1"/>
                </a:solidFill>
              </a:rPr>
              <a:t>discrete (text) </a:t>
            </a:r>
            <a:r>
              <a:rPr lang="en-US" sz="2500" dirty="0">
                <a:solidFill>
                  <a:schemeClr val="tx1"/>
                </a:solidFill>
              </a:rPr>
              <a:t>prompts: </a:t>
            </a:r>
            <a:br>
              <a:rPr lang="en-US" sz="2500" dirty="0">
                <a:solidFill>
                  <a:schemeClr val="tx1"/>
                </a:solidFill>
              </a:rPr>
            </a:br>
            <a:r>
              <a:rPr lang="en-US" sz="2500" dirty="0">
                <a:solidFill>
                  <a:srgbClr val="5C953F"/>
                </a:solidFill>
              </a:rPr>
              <a:t>easy to interpret, </a:t>
            </a:r>
            <a:r>
              <a:rPr lang="en-US" sz="2500" dirty="0">
                <a:solidFill>
                  <a:srgbClr val="FF0000"/>
                </a:solidFill>
              </a:rPr>
              <a:t>but not easy to optimize</a:t>
            </a:r>
          </a:p>
        </p:txBody>
      </p:sp>
      <p:sp>
        <p:nvSpPr>
          <p:cNvPr id="5" name="Rectangle 4">
            <a:extLst>
              <a:ext uri="{FF2B5EF4-FFF2-40B4-BE49-F238E27FC236}">
                <a16:creationId xmlns:a16="http://schemas.microsoft.com/office/drawing/2014/main" id="{D959E4CF-7B7F-7FB8-B9CE-A30C0FDB7372}"/>
              </a:ext>
            </a:extLst>
          </p:cNvPr>
          <p:cNvSpPr/>
          <p:nvPr/>
        </p:nvSpPr>
        <p:spPr>
          <a:xfrm>
            <a:off x="7760368" y="1900989"/>
            <a:ext cx="3546036" cy="3539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Brace 13">
            <a:extLst>
              <a:ext uri="{FF2B5EF4-FFF2-40B4-BE49-F238E27FC236}">
                <a16:creationId xmlns:a16="http://schemas.microsoft.com/office/drawing/2014/main" id="{AB6F22C9-96F9-B2E4-FFA8-820690F46F31}"/>
              </a:ext>
            </a:extLst>
          </p:cNvPr>
          <p:cNvSpPr/>
          <p:nvPr/>
        </p:nvSpPr>
        <p:spPr>
          <a:xfrm rot="16200000" flipH="1">
            <a:off x="2170576" y="2610804"/>
            <a:ext cx="265003" cy="2915904"/>
          </a:xfrm>
          <a:prstGeom prst="rightBrace">
            <a:avLst>
              <a:gd name="adj1" fmla="val 160511"/>
              <a:gd name="adj2" fmla="val 50000"/>
            </a:avLst>
          </a:prstGeom>
          <a:ln w="28575">
            <a:solidFill>
              <a:srgbClr val="AFB7C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A659F988-8AB4-AE7B-251E-7CDD0702CF6B}"/>
              </a:ext>
            </a:extLst>
          </p:cNvPr>
          <p:cNvSpPr/>
          <p:nvPr/>
        </p:nvSpPr>
        <p:spPr>
          <a:xfrm>
            <a:off x="1379293" y="4297283"/>
            <a:ext cx="1895071" cy="369332"/>
          </a:xfrm>
          <a:prstGeom prst="rect">
            <a:avLst/>
          </a:prstGeom>
        </p:spPr>
        <p:txBody>
          <a:bodyPr wrap="none">
            <a:spAutoFit/>
          </a:bodyPr>
          <a:lstStyle/>
          <a:p>
            <a:r>
              <a:rPr lang="en-US" dirty="0">
                <a:solidFill>
                  <a:srgbClr val="272E3A"/>
                </a:solidFill>
              </a:rPr>
              <a:t>Language prompt</a:t>
            </a:r>
          </a:p>
        </p:txBody>
      </p:sp>
      <p:sp>
        <p:nvSpPr>
          <p:cNvPr id="18" name="TextBox 17">
            <a:extLst>
              <a:ext uri="{FF2B5EF4-FFF2-40B4-BE49-F238E27FC236}">
                <a16:creationId xmlns:a16="http://schemas.microsoft.com/office/drawing/2014/main" id="{F37CD7D0-D24D-75DF-C9B6-14898FD34081}"/>
              </a:ext>
            </a:extLst>
          </p:cNvPr>
          <p:cNvSpPr txBox="1"/>
          <p:nvPr/>
        </p:nvSpPr>
        <p:spPr>
          <a:xfrm>
            <a:off x="3751474" y="6488668"/>
            <a:ext cx="4855304" cy="369332"/>
          </a:xfrm>
          <a:prstGeom prst="rect">
            <a:avLst/>
          </a:prstGeom>
          <a:noFill/>
        </p:spPr>
        <p:txBody>
          <a:bodyPr wrap="none" rtlCol="0">
            <a:spAutoFit/>
          </a:bodyPr>
          <a:lstStyle/>
          <a:p>
            <a:r>
              <a:rPr lang="en-US" dirty="0"/>
              <a:t>[Peters+ 2018 , Radford+ 2019, Brown+ 2020, …. ]</a:t>
            </a:r>
          </a:p>
        </p:txBody>
      </p:sp>
    </p:spTree>
    <p:extLst>
      <p:ext uri="{BB962C8B-B14F-4D97-AF65-F5344CB8AC3E}">
        <p14:creationId xmlns:p14="http://schemas.microsoft.com/office/powerpoint/2010/main" val="34491826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P spid="15"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3ACE77-3070-9843-BCBE-A609E9C809D1}"/>
              </a:ext>
            </a:extLst>
          </p:cNvPr>
          <p:cNvSpPr>
            <a:spLocks noGrp="1"/>
          </p:cNvSpPr>
          <p:nvPr>
            <p:ph type="sldNum" sz="quarter" idx="10"/>
          </p:nvPr>
        </p:nvSpPr>
        <p:spPr/>
        <p:txBody>
          <a:bodyPr/>
          <a:lstStyle/>
          <a:p>
            <a:pPr>
              <a:defRPr/>
            </a:pPr>
            <a:fld id="{37E6B2A9-E175-7F40-B993-EC9D598FC2D7}" type="slidenum">
              <a:rPr lang="en-US" smtClean="0"/>
              <a:pPr>
                <a:defRPr/>
              </a:pPr>
              <a:t>5</a:t>
            </a:fld>
            <a:endParaRPr lang="en-US" dirty="0"/>
          </a:p>
        </p:txBody>
      </p:sp>
      <p:sp>
        <p:nvSpPr>
          <p:cNvPr id="4" name="Rounded Rectangle 3">
            <a:extLst>
              <a:ext uri="{FF2B5EF4-FFF2-40B4-BE49-F238E27FC236}">
                <a16:creationId xmlns:a16="http://schemas.microsoft.com/office/drawing/2014/main" id="{FFF72E29-D19E-D046-A50A-6895ECD91B7A}"/>
              </a:ext>
            </a:extLst>
          </p:cNvPr>
          <p:cNvSpPr/>
          <p:nvPr/>
        </p:nvSpPr>
        <p:spPr>
          <a:xfrm>
            <a:off x="5192110" y="1635775"/>
            <a:ext cx="2017986" cy="1114097"/>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4800" dirty="0"/>
              <a:t>LM</a:t>
            </a:r>
          </a:p>
        </p:txBody>
      </p:sp>
      <p:sp>
        <p:nvSpPr>
          <p:cNvPr id="3" name="Rectangle 2">
            <a:extLst>
              <a:ext uri="{FF2B5EF4-FFF2-40B4-BE49-F238E27FC236}">
                <a16:creationId xmlns:a16="http://schemas.microsoft.com/office/drawing/2014/main" id="{33BBD9E0-2722-184F-98AD-9DB6FE24A9C2}"/>
              </a:ext>
            </a:extLst>
          </p:cNvPr>
          <p:cNvSpPr/>
          <p:nvPr/>
        </p:nvSpPr>
        <p:spPr>
          <a:xfrm>
            <a:off x="455997" y="517523"/>
            <a:ext cx="3708782" cy="1200329"/>
          </a:xfrm>
          <a:prstGeom prst="rect">
            <a:avLst/>
          </a:prstGeom>
        </p:spPr>
        <p:txBody>
          <a:bodyPr wrap="square">
            <a:spAutoFit/>
          </a:bodyPr>
          <a:lstStyle/>
          <a:p>
            <a:r>
              <a:rPr lang="en-US" dirty="0">
                <a:solidFill>
                  <a:srgbClr val="1700FF"/>
                </a:solidFill>
                <a:latin typeface="Consolas" panose="020B0609020204030204" pitchFamily="49" charset="0"/>
                <a:cs typeface="Consolas" panose="020B0609020204030204" pitchFamily="49" charset="0"/>
              </a:rPr>
              <a:t>What is the sentiment of the following review? (positive or negative) </a:t>
            </a:r>
          </a:p>
          <a:p>
            <a:endParaRPr lang="en-US" dirty="0">
              <a:solidFill>
                <a:srgbClr val="1700FF"/>
              </a:solidFill>
              <a:latin typeface="Consolas" panose="020B0609020204030204" pitchFamily="49" charset="0"/>
              <a:cs typeface="Consolas" panose="020B0609020204030204" pitchFamily="49" charset="0"/>
            </a:endParaRPr>
          </a:p>
        </p:txBody>
      </p:sp>
      <p:sp>
        <p:nvSpPr>
          <p:cNvPr id="9" name="Rectangle 8">
            <a:extLst>
              <a:ext uri="{FF2B5EF4-FFF2-40B4-BE49-F238E27FC236}">
                <a16:creationId xmlns:a16="http://schemas.microsoft.com/office/drawing/2014/main" id="{0598CBCF-42EA-3643-98FA-22CC437276FC}"/>
              </a:ext>
            </a:extLst>
          </p:cNvPr>
          <p:cNvSpPr/>
          <p:nvPr/>
        </p:nvSpPr>
        <p:spPr>
          <a:xfrm>
            <a:off x="8065622" y="1978971"/>
            <a:ext cx="2768624" cy="369332"/>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positive</a:t>
            </a:r>
          </a:p>
        </p:txBody>
      </p:sp>
      <p:cxnSp>
        <p:nvCxnSpPr>
          <p:cNvPr id="11" name="Straight Arrow Connector 10">
            <a:extLst>
              <a:ext uri="{FF2B5EF4-FFF2-40B4-BE49-F238E27FC236}">
                <a16:creationId xmlns:a16="http://schemas.microsoft.com/office/drawing/2014/main" id="{F569A040-8796-3D43-B9E8-17BD89161A11}"/>
              </a:ext>
            </a:extLst>
          </p:cNvPr>
          <p:cNvCxnSpPr>
            <a:cxnSpLocks/>
          </p:cNvCxnSpPr>
          <p:nvPr/>
        </p:nvCxnSpPr>
        <p:spPr>
          <a:xfrm>
            <a:off x="4297680" y="2192823"/>
            <a:ext cx="894430" cy="1"/>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12" name="Straight Arrow Connector 11">
            <a:extLst>
              <a:ext uri="{FF2B5EF4-FFF2-40B4-BE49-F238E27FC236}">
                <a16:creationId xmlns:a16="http://schemas.microsoft.com/office/drawing/2014/main" id="{E3578EEC-4576-D846-8995-117E978DFB38}"/>
              </a:ext>
            </a:extLst>
          </p:cNvPr>
          <p:cNvCxnSpPr>
            <a:cxnSpLocks/>
          </p:cNvCxnSpPr>
          <p:nvPr/>
        </p:nvCxnSpPr>
        <p:spPr>
          <a:xfrm>
            <a:off x="7210593" y="2192823"/>
            <a:ext cx="76725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pic>
        <p:nvPicPr>
          <p:cNvPr id="13" name="Graphic 12" descr="Badge Follow with solid fill">
            <a:extLst>
              <a:ext uri="{FF2B5EF4-FFF2-40B4-BE49-F238E27FC236}">
                <a16:creationId xmlns:a16="http://schemas.microsoft.com/office/drawing/2014/main" id="{4C300E5D-5240-D24D-928A-15602E63D6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07160" y="1436663"/>
            <a:ext cx="457200" cy="457200"/>
          </a:xfrm>
          <a:prstGeom prst="rect">
            <a:avLst/>
          </a:prstGeom>
        </p:spPr>
      </p:pic>
      <p:sp>
        <p:nvSpPr>
          <p:cNvPr id="8" name="Rectangle 7">
            <a:extLst>
              <a:ext uri="{FF2B5EF4-FFF2-40B4-BE49-F238E27FC236}">
                <a16:creationId xmlns:a16="http://schemas.microsoft.com/office/drawing/2014/main" id="{9715BD9A-5BDD-0848-AB9B-F4678E51C29D}"/>
              </a:ext>
            </a:extLst>
          </p:cNvPr>
          <p:cNvSpPr/>
          <p:nvPr/>
        </p:nvSpPr>
        <p:spPr>
          <a:xfrm>
            <a:off x="455998" y="1896358"/>
            <a:ext cx="3492650" cy="646331"/>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Sentence: That was a great fantasy movie.</a:t>
            </a:r>
            <a:endParaRPr lang="en-US" dirty="0"/>
          </a:p>
        </p:txBody>
      </p:sp>
      <p:sp>
        <p:nvSpPr>
          <p:cNvPr id="25" name="Rounded Rectangular Callout 24">
            <a:extLst>
              <a:ext uri="{FF2B5EF4-FFF2-40B4-BE49-F238E27FC236}">
                <a16:creationId xmlns:a16="http://schemas.microsoft.com/office/drawing/2014/main" id="{514BC0FA-AEDD-EDA0-35E4-8CFF96AF4733}"/>
              </a:ext>
            </a:extLst>
          </p:cNvPr>
          <p:cNvSpPr/>
          <p:nvPr/>
        </p:nvSpPr>
        <p:spPr>
          <a:xfrm>
            <a:off x="4620201" y="282548"/>
            <a:ext cx="6894576" cy="875905"/>
          </a:xfrm>
          <a:prstGeom prst="wedgeRoundRectCallout">
            <a:avLst>
              <a:gd name="adj1" fmla="val -54361"/>
              <a:gd name="adj2" fmla="val 22569"/>
              <a:gd name="adj3" fmla="val 16667"/>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2500" b="1" dirty="0">
                <a:solidFill>
                  <a:schemeClr val="tx1"/>
                </a:solidFill>
              </a:rPr>
              <a:t>discrete (text) </a:t>
            </a:r>
            <a:r>
              <a:rPr lang="en-US" sz="2500" dirty="0">
                <a:solidFill>
                  <a:schemeClr val="tx1"/>
                </a:solidFill>
              </a:rPr>
              <a:t>prompts: </a:t>
            </a:r>
            <a:br>
              <a:rPr lang="en-US" sz="2500" dirty="0">
                <a:solidFill>
                  <a:schemeClr val="tx1"/>
                </a:solidFill>
              </a:rPr>
            </a:br>
            <a:r>
              <a:rPr lang="en-US" sz="2500" dirty="0">
                <a:solidFill>
                  <a:srgbClr val="5C953F"/>
                </a:solidFill>
              </a:rPr>
              <a:t>easy to interpret, </a:t>
            </a:r>
            <a:r>
              <a:rPr lang="en-US" sz="2500" dirty="0">
                <a:solidFill>
                  <a:srgbClr val="FF0000"/>
                </a:solidFill>
              </a:rPr>
              <a:t>but not easy to optimize</a:t>
            </a:r>
          </a:p>
        </p:txBody>
      </p:sp>
    </p:spTree>
    <p:extLst>
      <p:ext uri="{BB962C8B-B14F-4D97-AF65-F5344CB8AC3E}">
        <p14:creationId xmlns:p14="http://schemas.microsoft.com/office/powerpoint/2010/main" val="407883085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3ACE77-3070-9843-BCBE-A609E9C809D1}"/>
              </a:ext>
            </a:extLst>
          </p:cNvPr>
          <p:cNvSpPr>
            <a:spLocks noGrp="1"/>
          </p:cNvSpPr>
          <p:nvPr>
            <p:ph type="sldNum" sz="quarter" idx="10"/>
          </p:nvPr>
        </p:nvSpPr>
        <p:spPr/>
        <p:txBody>
          <a:bodyPr/>
          <a:lstStyle/>
          <a:p>
            <a:pPr>
              <a:defRPr/>
            </a:pPr>
            <a:fld id="{37E6B2A9-E175-7F40-B993-EC9D598FC2D7}" type="slidenum">
              <a:rPr lang="en-US" smtClean="0"/>
              <a:pPr>
                <a:defRPr/>
              </a:pPr>
              <a:t>6</a:t>
            </a:fld>
            <a:endParaRPr lang="en-US" dirty="0"/>
          </a:p>
        </p:txBody>
      </p:sp>
      <p:sp>
        <p:nvSpPr>
          <p:cNvPr id="14" name="TextBox 13">
            <a:extLst>
              <a:ext uri="{FF2B5EF4-FFF2-40B4-BE49-F238E27FC236}">
                <a16:creationId xmlns:a16="http://schemas.microsoft.com/office/drawing/2014/main" id="{063A7C7B-F9BF-4058-9B5E-EC1082B94E0C}"/>
              </a:ext>
            </a:extLst>
          </p:cNvPr>
          <p:cNvSpPr txBox="1"/>
          <p:nvPr/>
        </p:nvSpPr>
        <p:spPr>
          <a:xfrm>
            <a:off x="4352730" y="6445967"/>
            <a:ext cx="3306996" cy="369332"/>
          </a:xfrm>
          <a:prstGeom prst="rect">
            <a:avLst/>
          </a:prstGeom>
          <a:noFill/>
        </p:spPr>
        <p:txBody>
          <a:bodyPr wrap="none" rtlCol="0">
            <a:spAutoFit/>
          </a:bodyPr>
          <a:lstStyle/>
          <a:p>
            <a:r>
              <a:rPr lang="en-US" dirty="0"/>
              <a:t>[Li and Liang 2021; Lester+ 2021]</a:t>
            </a:r>
          </a:p>
        </p:txBody>
      </p:sp>
      <p:sp>
        <p:nvSpPr>
          <p:cNvPr id="15" name="Rounded Rectangle 14">
            <a:extLst>
              <a:ext uri="{FF2B5EF4-FFF2-40B4-BE49-F238E27FC236}">
                <a16:creationId xmlns:a16="http://schemas.microsoft.com/office/drawing/2014/main" id="{2247F3FA-9E8B-8AFC-4BBC-3D01E7BE8819}"/>
              </a:ext>
            </a:extLst>
          </p:cNvPr>
          <p:cNvSpPr/>
          <p:nvPr/>
        </p:nvSpPr>
        <p:spPr>
          <a:xfrm>
            <a:off x="5178255" y="5084183"/>
            <a:ext cx="2017986" cy="1114097"/>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4800" dirty="0"/>
              <a:t>LM</a:t>
            </a:r>
          </a:p>
        </p:txBody>
      </p:sp>
      <p:sp>
        <p:nvSpPr>
          <p:cNvPr id="17" name="Rectangle 16">
            <a:extLst>
              <a:ext uri="{FF2B5EF4-FFF2-40B4-BE49-F238E27FC236}">
                <a16:creationId xmlns:a16="http://schemas.microsoft.com/office/drawing/2014/main" id="{4BC5FF02-F4DE-B5F4-AE23-077FA997485D}"/>
              </a:ext>
            </a:extLst>
          </p:cNvPr>
          <p:cNvSpPr/>
          <p:nvPr/>
        </p:nvSpPr>
        <p:spPr>
          <a:xfrm>
            <a:off x="8121041" y="5427379"/>
            <a:ext cx="2768624" cy="369332"/>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positive</a:t>
            </a:r>
          </a:p>
        </p:txBody>
      </p:sp>
      <p:cxnSp>
        <p:nvCxnSpPr>
          <p:cNvPr id="18" name="Straight Arrow Connector 17">
            <a:extLst>
              <a:ext uri="{FF2B5EF4-FFF2-40B4-BE49-F238E27FC236}">
                <a16:creationId xmlns:a16="http://schemas.microsoft.com/office/drawing/2014/main" id="{163B9434-39E2-9C18-9DD1-65530E071172}"/>
              </a:ext>
            </a:extLst>
          </p:cNvPr>
          <p:cNvCxnSpPr>
            <a:cxnSpLocks/>
          </p:cNvCxnSpPr>
          <p:nvPr/>
        </p:nvCxnSpPr>
        <p:spPr>
          <a:xfrm>
            <a:off x="4283825" y="5641231"/>
            <a:ext cx="894430" cy="1"/>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19" name="Straight Arrow Connector 18">
            <a:extLst>
              <a:ext uri="{FF2B5EF4-FFF2-40B4-BE49-F238E27FC236}">
                <a16:creationId xmlns:a16="http://schemas.microsoft.com/office/drawing/2014/main" id="{7385538B-49CB-B02D-E23B-472C759D7987}"/>
              </a:ext>
            </a:extLst>
          </p:cNvPr>
          <p:cNvCxnSpPr>
            <a:cxnSpLocks/>
          </p:cNvCxnSpPr>
          <p:nvPr/>
        </p:nvCxnSpPr>
        <p:spPr>
          <a:xfrm>
            <a:off x="7196738" y="5641231"/>
            <a:ext cx="76725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pic>
        <p:nvPicPr>
          <p:cNvPr id="21" name="Graphic 20" descr="Badge Follow with solid fill">
            <a:extLst>
              <a:ext uri="{FF2B5EF4-FFF2-40B4-BE49-F238E27FC236}">
                <a16:creationId xmlns:a16="http://schemas.microsoft.com/office/drawing/2014/main" id="{2AEB3BD3-6477-1F69-FC81-F993B08B82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93305" y="4885071"/>
            <a:ext cx="457200" cy="457200"/>
          </a:xfrm>
          <a:prstGeom prst="rect">
            <a:avLst/>
          </a:prstGeom>
        </p:spPr>
      </p:pic>
      <p:sp>
        <p:nvSpPr>
          <p:cNvPr id="22" name="Rectangle 21">
            <a:extLst>
              <a:ext uri="{FF2B5EF4-FFF2-40B4-BE49-F238E27FC236}">
                <a16:creationId xmlns:a16="http://schemas.microsoft.com/office/drawing/2014/main" id="{BC4D4BD0-F966-2571-2534-AF16AAEEEB69}"/>
              </a:ext>
            </a:extLst>
          </p:cNvPr>
          <p:cNvSpPr/>
          <p:nvPr/>
        </p:nvSpPr>
        <p:spPr>
          <a:xfrm>
            <a:off x="442143" y="5344766"/>
            <a:ext cx="3492650" cy="646331"/>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Sentence: That was a great fantasy movie.</a:t>
            </a:r>
            <a:endParaRPr lang="en-US" dirty="0"/>
          </a:p>
        </p:txBody>
      </p:sp>
      <p:graphicFrame>
        <p:nvGraphicFramePr>
          <p:cNvPr id="24" name="Table 9">
            <a:extLst>
              <a:ext uri="{FF2B5EF4-FFF2-40B4-BE49-F238E27FC236}">
                <a16:creationId xmlns:a16="http://schemas.microsoft.com/office/drawing/2014/main" id="{170E6A61-758D-CCB6-183E-09502B829D3B}"/>
              </a:ext>
            </a:extLst>
          </p:cNvPr>
          <p:cNvGraphicFramePr>
            <a:graphicFrameLocks noGrp="1"/>
          </p:cNvGraphicFramePr>
          <p:nvPr>
            <p:extLst>
              <p:ext uri="{D42A27DB-BD31-4B8C-83A1-F6EECF244321}">
                <p14:modId xmlns:p14="http://schemas.microsoft.com/office/powerpoint/2010/main" val="790015538"/>
              </p:ext>
            </p:extLst>
          </p:nvPr>
        </p:nvGraphicFramePr>
        <p:xfrm>
          <a:off x="858980" y="4284987"/>
          <a:ext cx="2355272" cy="457200"/>
        </p:xfrm>
        <a:graphic>
          <a:graphicData uri="http://schemas.openxmlformats.org/drawingml/2006/table">
            <a:tbl>
              <a:tblPr firstRow="1" bandRow="1">
                <a:tableStyleId>{5C22544A-7EE6-4342-B048-85BDC9FD1C3A}</a:tableStyleId>
              </a:tblPr>
              <a:tblGrid>
                <a:gridCol w="568971">
                  <a:extLst>
                    <a:ext uri="{9D8B030D-6E8A-4147-A177-3AD203B41FA5}">
                      <a16:colId xmlns:a16="http://schemas.microsoft.com/office/drawing/2014/main" val="3534915434"/>
                    </a:ext>
                  </a:extLst>
                </a:gridCol>
                <a:gridCol w="595434">
                  <a:extLst>
                    <a:ext uri="{9D8B030D-6E8A-4147-A177-3AD203B41FA5}">
                      <a16:colId xmlns:a16="http://schemas.microsoft.com/office/drawing/2014/main" val="1238288208"/>
                    </a:ext>
                  </a:extLst>
                </a:gridCol>
                <a:gridCol w="608666">
                  <a:extLst>
                    <a:ext uri="{9D8B030D-6E8A-4147-A177-3AD203B41FA5}">
                      <a16:colId xmlns:a16="http://schemas.microsoft.com/office/drawing/2014/main" val="3224079992"/>
                    </a:ext>
                  </a:extLst>
                </a:gridCol>
                <a:gridCol w="582201">
                  <a:extLst>
                    <a:ext uri="{9D8B030D-6E8A-4147-A177-3AD203B41FA5}">
                      <a16:colId xmlns:a16="http://schemas.microsoft.com/office/drawing/2014/main" val="1834554974"/>
                    </a:ext>
                  </a:extLst>
                </a:gridCol>
              </a:tblGrid>
              <a:tr h="457200">
                <a:tc>
                  <a:txBody>
                    <a:bodyPr/>
                    <a:lstStyle/>
                    <a:p>
                      <a:pPr algn="ctr"/>
                      <a:r>
                        <a:rPr lang="en-US" sz="1800" b="1" dirty="0">
                          <a:solidFill>
                            <a:srgbClr val="002060"/>
                          </a:solidFill>
                        </a:rPr>
                        <a:t>0.9</a:t>
                      </a:r>
                    </a:p>
                  </a:txBody>
                  <a:tcPr anchor="ctr">
                    <a:lnL w="28575" cap="flat" cmpd="sng" algn="ctr">
                      <a:solidFill>
                        <a:srgbClr val="1700FF"/>
                      </a:solidFill>
                      <a:prstDash val="solid"/>
                      <a:round/>
                      <a:headEnd type="none" w="med" len="med"/>
                      <a:tailEnd type="none" w="med" len="med"/>
                    </a:lnL>
                    <a:lnR w="28575" cap="flat" cmpd="sng" algn="ctr">
                      <a:solidFill>
                        <a:srgbClr val="1700FF"/>
                      </a:solidFill>
                      <a:prstDash val="solid"/>
                      <a:round/>
                      <a:headEnd type="none" w="med" len="med"/>
                      <a:tailEnd type="none" w="med" len="med"/>
                    </a:lnR>
                    <a:lnT w="28575" cap="flat" cmpd="sng" algn="ctr">
                      <a:solidFill>
                        <a:srgbClr val="1700FF"/>
                      </a:solidFill>
                      <a:prstDash val="solid"/>
                      <a:round/>
                      <a:headEnd type="none" w="med" len="med"/>
                      <a:tailEnd type="none" w="med" len="med"/>
                    </a:lnT>
                    <a:lnB w="28575" cap="flat" cmpd="sng" algn="ctr">
                      <a:solidFill>
                        <a:srgbClr val="1700FF"/>
                      </a:solidFill>
                      <a:prstDash val="solid"/>
                      <a:round/>
                      <a:headEnd type="none" w="med" len="med"/>
                      <a:tailEnd type="none" w="med" len="med"/>
                    </a:lnB>
                    <a:solidFill>
                      <a:schemeClr val="accent1">
                        <a:lumMod val="20000"/>
                        <a:lumOff val="80000"/>
                      </a:schemeClr>
                    </a:solidFill>
                  </a:tcPr>
                </a:tc>
                <a:tc>
                  <a:txBody>
                    <a:bodyPr/>
                    <a:lstStyle/>
                    <a:p>
                      <a:pPr algn="ctr"/>
                      <a:r>
                        <a:rPr lang="en-US" sz="1800" b="1" dirty="0">
                          <a:solidFill>
                            <a:srgbClr val="002060"/>
                          </a:solidFill>
                        </a:rPr>
                        <a:t>0.1</a:t>
                      </a:r>
                    </a:p>
                  </a:txBody>
                  <a:tcPr anchor="ctr">
                    <a:lnL w="28575" cap="flat" cmpd="sng" algn="ctr">
                      <a:solidFill>
                        <a:srgbClr val="1700FF"/>
                      </a:solidFill>
                      <a:prstDash val="solid"/>
                      <a:round/>
                      <a:headEnd type="none" w="med" len="med"/>
                      <a:tailEnd type="none" w="med" len="med"/>
                    </a:lnL>
                    <a:lnR w="28575" cap="flat" cmpd="sng" algn="ctr">
                      <a:solidFill>
                        <a:srgbClr val="1700FF"/>
                      </a:solidFill>
                      <a:prstDash val="solid"/>
                      <a:round/>
                      <a:headEnd type="none" w="med" len="med"/>
                      <a:tailEnd type="none" w="med" len="med"/>
                    </a:lnR>
                    <a:lnT w="28575" cap="flat" cmpd="sng" algn="ctr">
                      <a:solidFill>
                        <a:srgbClr val="1700FF"/>
                      </a:solidFill>
                      <a:prstDash val="solid"/>
                      <a:round/>
                      <a:headEnd type="none" w="med" len="med"/>
                      <a:tailEnd type="none" w="med" len="med"/>
                    </a:lnT>
                    <a:lnB w="28575" cap="flat" cmpd="sng" algn="ctr">
                      <a:solidFill>
                        <a:srgbClr val="1700FF"/>
                      </a:solidFill>
                      <a:prstDash val="solid"/>
                      <a:round/>
                      <a:headEnd type="none" w="med" len="med"/>
                      <a:tailEnd type="none" w="med" len="med"/>
                    </a:lnB>
                    <a:solidFill>
                      <a:schemeClr val="accent1">
                        <a:lumMod val="20000"/>
                        <a:lumOff val="80000"/>
                      </a:schemeClr>
                    </a:solidFill>
                  </a:tcPr>
                </a:tc>
                <a:tc>
                  <a:txBody>
                    <a:bodyPr/>
                    <a:lstStyle/>
                    <a:p>
                      <a:pPr algn="ctr"/>
                      <a:r>
                        <a:rPr lang="en-US" sz="1800" b="1" dirty="0">
                          <a:solidFill>
                            <a:srgbClr val="002060"/>
                          </a:solidFill>
                        </a:rPr>
                        <a:t>-2.1</a:t>
                      </a:r>
                    </a:p>
                  </a:txBody>
                  <a:tcPr anchor="ctr">
                    <a:lnL w="28575" cap="flat" cmpd="sng" algn="ctr">
                      <a:solidFill>
                        <a:srgbClr val="1700FF"/>
                      </a:solidFill>
                      <a:prstDash val="solid"/>
                      <a:round/>
                      <a:headEnd type="none" w="med" len="med"/>
                      <a:tailEnd type="none" w="med" len="med"/>
                    </a:lnL>
                    <a:lnR w="28575" cap="flat" cmpd="sng" algn="ctr">
                      <a:solidFill>
                        <a:srgbClr val="1700FF"/>
                      </a:solidFill>
                      <a:prstDash val="solid"/>
                      <a:round/>
                      <a:headEnd type="none" w="med" len="med"/>
                      <a:tailEnd type="none" w="med" len="med"/>
                    </a:lnR>
                    <a:lnT w="28575" cap="flat" cmpd="sng" algn="ctr">
                      <a:solidFill>
                        <a:srgbClr val="1700FF"/>
                      </a:solidFill>
                      <a:prstDash val="solid"/>
                      <a:round/>
                      <a:headEnd type="none" w="med" len="med"/>
                      <a:tailEnd type="none" w="med" len="med"/>
                    </a:lnT>
                    <a:lnB w="28575" cap="flat" cmpd="sng" algn="ctr">
                      <a:solidFill>
                        <a:srgbClr val="1700FF"/>
                      </a:solidFill>
                      <a:prstDash val="solid"/>
                      <a:round/>
                      <a:headEnd type="none" w="med" len="med"/>
                      <a:tailEnd type="none" w="med" len="med"/>
                    </a:lnB>
                    <a:solidFill>
                      <a:schemeClr val="accent1">
                        <a:lumMod val="20000"/>
                        <a:lumOff val="80000"/>
                      </a:schemeClr>
                    </a:solidFill>
                  </a:tcPr>
                </a:tc>
                <a:tc>
                  <a:txBody>
                    <a:bodyPr/>
                    <a:lstStyle/>
                    <a:p>
                      <a:pPr algn="ctr"/>
                      <a:r>
                        <a:rPr lang="en-US" sz="1800" b="1" dirty="0">
                          <a:solidFill>
                            <a:srgbClr val="002060"/>
                          </a:solidFill>
                        </a:rPr>
                        <a:t>0.0</a:t>
                      </a:r>
                    </a:p>
                  </a:txBody>
                  <a:tcPr anchor="ctr">
                    <a:lnL w="28575" cap="flat" cmpd="sng" algn="ctr">
                      <a:solidFill>
                        <a:srgbClr val="1700FF"/>
                      </a:solidFill>
                      <a:prstDash val="solid"/>
                      <a:round/>
                      <a:headEnd type="none" w="med" len="med"/>
                      <a:tailEnd type="none" w="med" len="med"/>
                    </a:lnL>
                    <a:lnR w="28575" cap="flat" cmpd="sng" algn="ctr">
                      <a:solidFill>
                        <a:srgbClr val="1700FF"/>
                      </a:solidFill>
                      <a:prstDash val="solid"/>
                      <a:round/>
                      <a:headEnd type="none" w="med" len="med"/>
                      <a:tailEnd type="none" w="med" len="med"/>
                    </a:lnR>
                    <a:lnT w="28575" cap="flat" cmpd="sng" algn="ctr">
                      <a:solidFill>
                        <a:srgbClr val="1700FF"/>
                      </a:solidFill>
                      <a:prstDash val="solid"/>
                      <a:round/>
                      <a:headEnd type="none" w="med" len="med"/>
                      <a:tailEnd type="none" w="med" len="med"/>
                    </a:lnT>
                    <a:lnB w="28575" cap="flat" cmpd="sng" algn="ctr">
                      <a:solidFill>
                        <a:srgbClr val="1700FF"/>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78298463"/>
                  </a:ext>
                </a:extLst>
              </a:tr>
            </a:tbl>
          </a:graphicData>
        </a:graphic>
      </p:graphicFrame>
      <p:sp>
        <p:nvSpPr>
          <p:cNvPr id="26" name="Rounded Rectangular Callout 25">
            <a:extLst>
              <a:ext uri="{FF2B5EF4-FFF2-40B4-BE49-F238E27FC236}">
                <a16:creationId xmlns:a16="http://schemas.microsoft.com/office/drawing/2014/main" id="{7D81C3C6-A0CC-4278-BF42-4939AC172E85}"/>
              </a:ext>
            </a:extLst>
          </p:cNvPr>
          <p:cNvSpPr/>
          <p:nvPr/>
        </p:nvSpPr>
        <p:spPr>
          <a:xfrm>
            <a:off x="4620201" y="3943822"/>
            <a:ext cx="6892925" cy="875905"/>
          </a:xfrm>
          <a:prstGeom prst="wedgeRoundRectCallout">
            <a:avLst>
              <a:gd name="adj1" fmla="val -58867"/>
              <a:gd name="adj2" fmla="val 19405"/>
              <a:gd name="adj3" fmla="val 16667"/>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2400" b="1" dirty="0">
                <a:solidFill>
                  <a:schemeClr val="tx1"/>
                </a:solidFill>
              </a:rPr>
              <a:t>continuous </a:t>
            </a:r>
            <a:r>
              <a:rPr lang="en-US" sz="2400" dirty="0">
                <a:solidFill>
                  <a:schemeClr val="tx1"/>
                </a:solidFill>
              </a:rPr>
              <a:t>prompts: </a:t>
            </a:r>
            <a:endParaRPr lang="en-US" sz="2400" dirty="0">
              <a:solidFill>
                <a:srgbClr val="FF0000"/>
              </a:solidFill>
            </a:endParaRPr>
          </a:p>
          <a:p>
            <a:pPr algn="ctr"/>
            <a:r>
              <a:rPr lang="en-US" sz="2400" dirty="0">
                <a:solidFill>
                  <a:srgbClr val="FF0000"/>
                </a:solidFill>
              </a:rPr>
              <a:t>unclear how to interpret, </a:t>
            </a:r>
            <a:r>
              <a:rPr lang="en-US" sz="2400" dirty="0">
                <a:solidFill>
                  <a:srgbClr val="009545"/>
                </a:solidFill>
              </a:rPr>
              <a:t>but easy to optimize</a:t>
            </a:r>
          </a:p>
        </p:txBody>
      </p:sp>
      <p:sp>
        <p:nvSpPr>
          <p:cNvPr id="31" name="Rounded Rectangle 30">
            <a:extLst>
              <a:ext uri="{FF2B5EF4-FFF2-40B4-BE49-F238E27FC236}">
                <a16:creationId xmlns:a16="http://schemas.microsoft.com/office/drawing/2014/main" id="{F4C9E559-B314-67E7-840D-32505B6C3C3E}"/>
              </a:ext>
            </a:extLst>
          </p:cNvPr>
          <p:cNvSpPr/>
          <p:nvPr/>
        </p:nvSpPr>
        <p:spPr>
          <a:xfrm>
            <a:off x="5192110" y="1635775"/>
            <a:ext cx="2017986" cy="1114097"/>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4800" dirty="0"/>
              <a:t>LM</a:t>
            </a:r>
          </a:p>
        </p:txBody>
      </p:sp>
      <p:sp>
        <p:nvSpPr>
          <p:cNvPr id="32" name="Rectangle 31">
            <a:extLst>
              <a:ext uri="{FF2B5EF4-FFF2-40B4-BE49-F238E27FC236}">
                <a16:creationId xmlns:a16="http://schemas.microsoft.com/office/drawing/2014/main" id="{6F765382-5000-E0B9-326B-D0A15D8CF5F7}"/>
              </a:ext>
            </a:extLst>
          </p:cNvPr>
          <p:cNvSpPr/>
          <p:nvPr/>
        </p:nvSpPr>
        <p:spPr>
          <a:xfrm>
            <a:off x="455997" y="517523"/>
            <a:ext cx="3708782" cy="1200329"/>
          </a:xfrm>
          <a:prstGeom prst="rect">
            <a:avLst/>
          </a:prstGeom>
        </p:spPr>
        <p:txBody>
          <a:bodyPr wrap="square">
            <a:spAutoFit/>
          </a:bodyPr>
          <a:lstStyle/>
          <a:p>
            <a:r>
              <a:rPr lang="en-US" dirty="0">
                <a:solidFill>
                  <a:srgbClr val="1700FF"/>
                </a:solidFill>
                <a:latin typeface="Consolas" panose="020B0609020204030204" pitchFamily="49" charset="0"/>
                <a:cs typeface="Consolas" panose="020B0609020204030204" pitchFamily="49" charset="0"/>
              </a:rPr>
              <a:t>What is the sentiment of the following review? (positive or negative) </a:t>
            </a:r>
          </a:p>
          <a:p>
            <a:endParaRPr lang="en-US" dirty="0">
              <a:solidFill>
                <a:srgbClr val="1700FF"/>
              </a:solidFill>
              <a:latin typeface="Consolas" panose="020B0609020204030204" pitchFamily="49" charset="0"/>
              <a:cs typeface="Consolas" panose="020B0609020204030204" pitchFamily="49" charset="0"/>
            </a:endParaRPr>
          </a:p>
        </p:txBody>
      </p:sp>
      <p:sp>
        <p:nvSpPr>
          <p:cNvPr id="33" name="Rectangle 32">
            <a:extLst>
              <a:ext uri="{FF2B5EF4-FFF2-40B4-BE49-F238E27FC236}">
                <a16:creationId xmlns:a16="http://schemas.microsoft.com/office/drawing/2014/main" id="{D63BE29F-EF39-4092-0F05-ECF2B03879A1}"/>
              </a:ext>
            </a:extLst>
          </p:cNvPr>
          <p:cNvSpPr/>
          <p:nvPr/>
        </p:nvSpPr>
        <p:spPr>
          <a:xfrm>
            <a:off x="8065622" y="1978971"/>
            <a:ext cx="2768624" cy="369332"/>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positive</a:t>
            </a:r>
          </a:p>
        </p:txBody>
      </p:sp>
      <p:cxnSp>
        <p:nvCxnSpPr>
          <p:cNvPr id="34" name="Straight Arrow Connector 33">
            <a:extLst>
              <a:ext uri="{FF2B5EF4-FFF2-40B4-BE49-F238E27FC236}">
                <a16:creationId xmlns:a16="http://schemas.microsoft.com/office/drawing/2014/main" id="{56C3B1E8-7BB9-6232-73FF-0FEE638C81D4}"/>
              </a:ext>
            </a:extLst>
          </p:cNvPr>
          <p:cNvCxnSpPr>
            <a:cxnSpLocks/>
          </p:cNvCxnSpPr>
          <p:nvPr/>
        </p:nvCxnSpPr>
        <p:spPr>
          <a:xfrm>
            <a:off x="4297680" y="2192823"/>
            <a:ext cx="894430" cy="1"/>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35" name="Straight Arrow Connector 34">
            <a:extLst>
              <a:ext uri="{FF2B5EF4-FFF2-40B4-BE49-F238E27FC236}">
                <a16:creationId xmlns:a16="http://schemas.microsoft.com/office/drawing/2014/main" id="{D522FCB6-8ACE-C0F8-27C7-37FF6FD5AD5C}"/>
              </a:ext>
            </a:extLst>
          </p:cNvPr>
          <p:cNvCxnSpPr>
            <a:cxnSpLocks/>
          </p:cNvCxnSpPr>
          <p:nvPr/>
        </p:nvCxnSpPr>
        <p:spPr>
          <a:xfrm>
            <a:off x="7210593" y="2192823"/>
            <a:ext cx="76725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pic>
        <p:nvPicPr>
          <p:cNvPr id="36" name="Graphic 35" descr="Badge Follow with solid fill">
            <a:extLst>
              <a:ext uri="{FF2B5EF4-FFF2-40B4-BE49-F238E27FC236}">
                <a16:creationId xmlns:a16="http://schemas.microsoft.com/office/drawing/2014/main" id="{42B258C6-FD03-EEBF-DDDD-7F27C37CA4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07160" y="1436663"/>
            <a:ext cx="457200" cy="457200"/>
          </a:xfrm>
          <a:prstGeom prst="rect">
            <a:avLst/>
          </a:prstGeom>
        </p:spPr>
      </p:pic>
      <p:sp>
        <p:nvSpPr>
          <p:cNvPr id="37" name="Rectangle 36">
            <a:extLst>
              <a:ext uri="{FF2B5EF4-FFF2-40B4-BE49-F238E27FC236}">
                <a16:creationId xmlns:a16="http://schemas.microsoft.com/office/drawing/2014/main" id="{B93F5D45-98EF-8C82-14F2-717560CF89DE}"/>
              </a:ext>
            </a:extLst>
          </p:cNvPr>
          <p:cNvSpPr/>
          <p:nvPr/>
        </p:nvSpPr>
        <p:spPr>
          <a:xfrm>
            <a:off x="455998" y="1896358"/>
            <a:ext cx="3492650" cy="646331"/>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Sentence: That was a great fantasy movie.</a:t>
            </a:r>
            <a:endParaRPr lang="en-US" dirty="0"/>
          </a:p>
        </p:txBody>
      </p:sp>
      <p:sp>
        <p:nvSpPr>
          <p:cNvPr id="38" name="Rounded Rectangular Callout 37">
            <a:extLst>
              <a:ext uri="{FF2B5EF4-FFF2-40B4-BE49-F238E27FC236}">
                <a16:creationId xmlns:a16="http://schemas.microsoft.com/office/drawing/2014/main" id="{962F3922-DE87-E73F-4403-F5B479EC118D}"/>
              </a:ext>
            </a:extLst>
          </p:cNvPr>
          <p:cNvSpPr/>
          <p:nvPr/>
        </p:nvSpPr>
        <p:spPr>
          <a:xfrm>
            <a:off x="4620202" y="282548"/>
            <a:ext cx="6892925" cy="875905"/>
          </a:xfrm>
          <a:prstGeom prst="wedgeRoundRectCallout">
            <a:avLst>
              <a:gd name="adj1" fmla="val -54361"/>
              <a:gd name="adj2" fmla="val 22569"/>
              <a:gd name="adj3" fmla="val 16667"/>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2500" b="1" dirty="0">
                <a:solidFill>
                  <a:schemeClr val="tx1"/>
                </a:solidFill>
              </a:rPr>
              <a:t>discrete (text) </a:t>
            </a:r>
            <a:r>
              <a:rPr lang="en-US" sz="2500" dirty="0">
                <a:solidFill>
                  <a:schemeClr val="tx1"/>
                </a:solidFill>
              </a:rPr>
              <a:t>prompts: </a:t>
            </a:r>
            <a:br>
              <a:rPr lang="en-US" sz="2500" dirty="0">
                <a:solidFill>
                  <a:schemeClr val="tx1"/>
                </a:solidFill>
              </a:rPr>
            </a:br>
            <a:r>
              <a:rPr lang="en-US" sz="2500" dirty="0">
                <a:solidFill>
                  <a:srgbClr val="009545"/>
                </a:solidFill>
              </a:rPr>
              <a:t>easy to interpret, </a:t>
            </a:r>
            <a:r>
              <a:rPr lang="en-US" sz="2500" dirty="0">
                <a:solidFill>
                  <a:srgbClr val="FF0000"/>
                </a:solidFill>
              </a:rPr>
              <a:t>but not easy to optimize</a:t>
            </a:r>
          </a:p>
        </p:txBody>
      </p:sp>
      <p:sp>
        <p:nvSpPr>
          <p:cNvPr id="39" name="Cloud Callout 38">
            <a:extLst>
              <a:ext uri="{FF2B5EF4-FFF2-40B4-BE49-F238E27FC236}">
                <a16:creationId xmlns:a16="http://schemas.microsoft.com/office/drawing/2014/main" id="{CC12EDD0-77E8-A74E-2E47-BF6ED739AA7A}"/>
              </a:ext>
            </a:extLst>
          </p:cNvPr>
          <p:cNvSpPr/>
          <p:nvPr/>
        </p:nvSpPr>
        <p:spPr>
          <a:xfrm>
            <a:off x="1689100" y="2808689"/>
            <a:ext cx="3270827" cy="1175009"/>
          </a:xfrm>
          <a:prstGeom prst="cloudCallout">
            <a:avLst>
              <a:gd name="adj1" fmla="val -46169"/>
              <a:gd name="adj2" fmla="val 66874"/>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i="1" dirty="0"/>
              <a:t>Something related to sentiment analysis? </a:t>
            </a:r>
            <a:r>
              <a:rPr lang="en-US" dirty="0"/>
              <a:t>🤔</a:t>
            </a:r>
          </a:p>
        </p:txBody>
      </p:sp>
      <p:sp>
        <p:nvSpPr>
          <p:cNvPr id="40" name="Rectangle 39">
            <a:extLst>
              <a:ext uri="{FF2B5EF4-FFF2-40B4-BE49-F238E27FC236}">
                <a16:creationId xmlns:a16="http://schemas.microsoft.com/office/drawing/2014/main" id="{0414E861-FB19-60BF-18D0-8794EBB14397}"/>
              </a:ext>
            </a:extLst>
          </p:cNvPr>
          <p:cNvSpPr/>
          <p:nvPr/>
        </p:nvSpPr>
        <p:spPr>
          <a:xfrm>
            <a:off x="4911799" y="4421604"/>
            <a:ext cx="3916098" cy="3539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152F78E-5095-69A2-487A-B15768E034F9}"/>
              </a:ext>
            </a:extLst>
          </p:cNvPr>
          <p:cNvSpPr/>
          <p:nvPr/>
        </p:nvSpPr>
        <p:spPr>
          <a:xfrm>
            <a:off x="8373979" y="4385344"/>
            <a:ext cx="2987568" cy="3539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84776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iterate type="lt">
                                    <p:tmPct val="10000"/>
                                  </p:iterate>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0" nodeType="clickEffect">
                                  <p:stCondLst>
                                    <p:cond delay="0"/>
                                  </p:stCondLst>
                                  <p:childTnLst>
                                    <p:animEffect transition="out" filter="fade">
                                      <p:cBhvr>
                                        <p:cTn id="25" dur="500"/>
                                        <p:tgtEl>
                                          <p:spTgt spid="41"/>
                                        </p:tgtEl>
                                      </p:cBhvr>
                                    </p:animEffect>
                                    <p:set>
                                      <p:cBhvr>
                                        <p:cTn id="26" dur="1" fill="hold">
                                          <p:stCondLst>
                                            <p:cond delay="499"/>
                                          </p:stCondLst>
                                        </p:cTn>
                                        <p:tgtEl>
                                          <p:spTgt spid="4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40"/>
                                        </p:tgtEl>
                                      </p:cBhvr>
                                    </p:animEffect>
                                    <p:set>
                                      <p:cBhvr>
                                        <p:cTn id="31" dur="1" fill="hold">
                                          <p:stCondLst>
                                            <p:cond delay="499"/>
                                          </p:stCondLst>
                                        </p:cTn>
                                        <p:tgtEl>
                                          <p:spTgt spid="40"/>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26" grpId="0" animBg="1"/>
      <p:bldP spid="39" grpId="0" animBg="1"/>
      <p:bldP spid="40" grpId="0" animBg="1"/>
      <p:bldP spid="4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3ACE77-3070-9843-BCBE-A609E9C809D1}"/>
              </a:ext>
            </a:extLst>
          </p:cNvPr>
          <p:cNvSpPr>
            <a:spLocks noGrp="1"/>
          </p:cNvSpPr>
          <p:nvPr>
            <p:ph type="sldNum" sz="quarter" idx="10"/>
          </p:nvPr>
        </p:nvSpPr>
        <p:spPr/>
        <p:txBody>
          <a:bodyPr/>
          <a:lstStyle/>
          <a:p>
            <a:pPr>
              <a:defRPr/>
            </a:pPr>
            <a:fld id="{37E6B2A9-E175-7F40-B993-EC9D598FC2D7}" type="slidenum">
              <a:rPr lang="en-US" smtClean="0"/>
              <a:pPr>
                <a:defRPr/>
              </a:pPr>
              <a:t>7</a:t>
            </a:fld>
            <a:endParaRPr lang="en-US" dirty="0"/>
          </a:p>
        </p:txBody>
      </p:sp>
      <p:sp>
        <p:nvSpPr>
          <p:cNvPr id="15" name="Rounded Rectangle 14">
            <a:extLst>
              <a:ext uri="{FF2B5EF4-FFF2-40B4-BE49-F238E27FC236}">
                <a16:creationId xmlns:a16="http://schemas.microsoft.com/office/drawing/2014/main" id="{2247F3FA-9E8B-8AFC-4BBC-3D01E7BE8819}"/>
              </a:ext>
            </a:extLst>
          </p:cNvPr>
          <p:cNvSpPr/>
          <p:nvPr/>
        </p:nvSpPr>
        <p:spPr>
          <a:xfrm>
            <a:off x="5178255" y="5084183"/>
            <a:ext cx="2017986" cy="1114097"/>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4800" dirty="0"/>
              <a:t>LM</a:t>
            </a:r>
          </a:p>
        </p:txBody>
      </p:sp>
      <p:sp>
        <p:nvSpPr>
          <p:cNvPr id="17" name="Rectangle 16">
            <a:extLst>
              <a:ext uri="{FF2B5EF4-FFF2-40B4-BE49-F238E27FC236}">
                <a16:creationId xmlns:a16="http://schemas.microsoft.com/office/drawing/2014/main" id="{4BC5FF02-F4DE-B5F4-AE23-077FA997485D}"/>
              </a:ext>
            </a:extLst>
          </p:cNvPr>
          <p:cNvSpPr/>
          <p:nvPr/>
        </p:nvSpPr>
        <p:spPr>
          <a:xfrm>
            <a:off x="8121041" y="5427379"/>
            <a:ext cx="2768624" cy="369332"/>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positive</a:t>
            </a:r>
          </a:p>
        </p:txBody>
      </p:sp>
      <p:cxnSp>
        <p:nvCxnSpPr>
          <p:cNvPr id="18" name="Straight Arrow Connector 17">
            <a:extLst>
              <a:ext uri="{FF2B5EF4-FFF2-40B4-BE49-F238E27FC236}">
                <a16:creationId xmlns:a16="http://schemas.microsoft.com/office/drawing/2014/main" id="{163B9434-39E2-9C18-9DD1-65530E071172}"/>
              </a:ext>
            </a:extLst>
          </p:cNvPr>
          <p:cNvCxnSpPr>
            <a:cxnSpLocks/>
          </p:cNvCxnSpPr>
          <p:nvPr/>
        </p:nvCxnSpPr>
        <p:spPr>
          <a:xfrm>
            <a:off x="4283825" y="5641231"/>
            <a:ext cx="894430" cy="1"/>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19" name="Straight Arrow Connector 18">
            <a:extLst>
              <a:ext uri="{FF2B5EF4-FFF2-40B4-BE49-F238E27FC236}">
                <a16:creationId xmlns:a16="http://schemas.microsoft.com/office/drawing/2014/main" id="{7385538B-49CB-B02D-E23B-472C759D7987}"/>
              </a:ext>
            </a:extLst>
          </p:cNvPr>
          <p:cNvCxnSpPr>
            <a:cxnSpLocks/>
          </p:cNvCxnSpPr>
          <p:nvPr/>
        </p:nvCxnSpPr>
        <p:spPr>
          <a:xfrm>
            <a:off x="7196738" y="5641231"/>
            <a:ext cx="76725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pic>
        <p:nvPicPr>
          <p:cNvPr id="21" name="Graphic 20" descr="Badge Follow with solid fill">
            <a:extLst>
              <a:ext uri="{FF2B5EF4-FFF2-40B4-BE49-F238E27FC236}">
                <a16:creationId xmlns:a16="http://schemas.microsoft.com/office/drawing/2014/main" id="{2AEB3BD3-6477-1F69-FC81-F993B08B82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93305" y="4885071"/>
            <a:ext cx="457200" cy="457200"/>
          </a:xfrm>
          <a:prstGeom prst="rect">
            <a:avLst/>
          </a:prstGeom>
        </p:spPr>
      </p:pic>
      <p:sp>
        <p:nvSpPr>
          <p:cNvPr id="22" name="Rectangle 21">
            <a:extLst>
              <a:ext uri="{FF2B5EF4-FFF2-40B4-BE49-F238E27FC236}">
                <a16:creationId xmlns:a16="http://schemas.microsoft.com/office/drawing/2014/main" id="{BC4D4BD0-F966-2571-2534-AF16AAEEEB69}"/>
              </a:ext>
            </a:extLst>
          </p:cNvPr>
          <p:cNvSpPr/>
          <p:nvPr/>
        </p:nvSpPr>
        <p:spPr>
          <a:xfrm>
            <a:off x="442143" y="5344766"/>
            <a:ext cx="3492650" cy="646331"/>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Sentence: That was a great fantasy movie.</a:t>
            </a:r>
            <a:endParaRPr lang="en-US" dirty="0"/>
          </a:p>
        </p:txBody>
      </p:sp>
      <p:graphicFrame>
        <p:nvGraphicFramePr>
          <p:cNvPr id="24" name="Table 9">
            <a:extLst>
              <a:ext uri="{FF2B5EF4-FFF2-40B4-BE49-F238E27FC236}">
                <a16:creationId xmlns:a16="http://schemas.microsoft.com/office/drawing/2014/main" id="{170E6A61-758D-CCB6-183E-09502B829D3B}"/>
              </a:ext>
            </a:extLst>
          </p:cNvPr>
          <p:cNvGraphicFramePr>
            <a:graphicFrameLocks noGrp="1"/>
          </p:cNvGraphicFramePr>
          <p:nvPr/>
        </p:nvGraphicFramePr>
        <p:xfrm>
          <a:off x="858980" y="4284987"/>
          <a:ext cx="2355272" cy="457200"/>
        </p:xfrm>
        <a:graphic>
          <a:graphicData uri="http://schemas.openxmlformats.org/drawingml/2006/table">
            <a:tbl>
              <a:tblPr firstRow="1" bandRow="1">
                <a:tableStyleId>{5C22544A-7EE6-4342-B048-85BDC9FD1C3A}</a:tableStyleId>
              </a:tblPr>
              <a:tblGrid>
                <a:gridCol w="568971">
                  <a:extLst>
                    <a:ext uri="{9D8B030D-6E8A-4147-A177-3AD203B41FA5}">
                      <a16:colId xmlns:a16="http://schemas.microsoft.com/office/drawing/2014/main" val="3534915434"/>
                    </a:ext>
                  </a:extLst>
                </a:gridCol>
                <a:gridCol w="595434">
                  <a:extLst>
                    <a:ext uri="{9D8B030D-6E8A-4147-A177-3AD203B41FA5}">
                      <a16:colId xmlns:a16="http://schemas.microsoft.com/office/drawing/2014/main" val="1238288208"/>
                    </a:ext>
                  </a:extLst>
                </a:gridCol>
                <a:gridCol w="608666">
                  <a:extLst>
                    <a:ext uri="{9D8B030D-6E8A-4147-A177-3AD203B41FA5}">
                      <a16:colId xmlns:a16="http://schemas.microsoft.com/office/drawing/2014/main" val="3224079992"/>
                    </a:ext>
                  </a:extLst>
                </a:gridCol>
                <a:gridCol w="582201">
                  <a:extLst>
                    <a:ext uri="{9D8B030D-6E8A-4147-A177-3AD203B41FA5}">
                      <a16:colId xmlns:a16="http://schemas.microsoft.com/office/drawing/2014/main" val="1834554974"/>
                    </a:ext>
                  </a:extLst>
                </a:gridCol>
              </a:tblGrid>
              <a:tr h="457200">
                <a:tc>
                  <a:txBody>
                    <a:bodyPr/>
                    <a:lstStyle/>
                    <a:p>
                      <a:pPr algn="ctr"/>
                      <a:r>
                        <a:rPr lang="en-US" sz="1800" b="1" dirty="0">
                          <a:solidFill>
                            <a:srgbClr val="002060"/>
                          </a:solidFill>
                        </a:rPr>
                        <a:t>0.9</a:t>
                      </a:r>
                    </a:p>
                  </a:txBody>
                  <a:tcPr anchor="ctr">
                    <a:lnL w="28575" cap="flat" cmpd="sng" algn="ctr">
                      <a:solidFill>
                        <a:srgbClr val="1700FF"/>
                      </a:solidFill>
                      <a:prstDash val="solid"/>
                      <a:round/>
                      <a:headEnd type="none" w="med" len="med"/>
                      <a:tailEnd type="none" w="med" len="med"/>
                    </a:lnL>
                    <a:lnR w="28575" cap="flat" cmpd="sng" algn="ctr">
                      <a:solidFill>
                        <a:srgbClr val="1700FF"/>
                      </a:solidFill>
                      <a:prstDash val="solid"/>
                      <a:round/>
                      <a:headEnd type="none" w="med" len="med"/>
                      <a:tailEnd type="none" w="med" len="med"/>
                    </a:lnR>
                    <a:lnT w="28575" cap="flat" cmpd="sng" algn="ctr">
                      <a:solidFill>
                        <a:srgbClr val="1700FF"/>
                      </a:solidFill>
                      <a:prstDash val="solid"/>
                      <a:round/>
                      <a:headEnd type="none" w="med" len="med"/>
                      <a:tailEnd type="none" w="med" len="med"/>
                    </a:lnT>
                    <a:lnB w="28575" cap="flat" cmpd="sng" algn="ctr">
                      <a:solidFill>
                        <a:srgbClr val="1700FF"/>
                      </a:solidFill>
                      <a:prstDash val="solid"/>
                      <a:round/>
                      <a:headEnd type="none" w="med" len="med"/>
                      <a:tailEnd type="none" w="med" len="med"/>
                    </a:lnB>
                    <a:solidFill>
                      <a:schemeClr val="accent1">
                        <a:lumMod val="20000"/>
                        <a:lumOff val="80000"/>
                      </a:schemeClr>
                    </a:solidFill>
                  </a:tcPr>
                </a:tc>
                <a:tc>
                  <a:txBody>
                    <a:bodyPr/>
                    <a:lstStyle/>
                    <a:p>
                      <a:pPr algn="ctr"/>
                      <a:r>
                        <a:rPr lang="en-US" sz="1800" b="1" dirty="0">
                          <a:solidFill>
                            <a:srgbClr val="002060"/>
                          </a:solidFill>
                        </a:rPr>
                        <a:t>0.1</a:t>
                      </a:r>
                    </a:p>
                  </a:txBody>
                  <a:tcPr anchor="ctr">
                    <a:lnL w="28575" cap="flat" cmpd="sng" algn="ctr">
                      <a:solidFill>
                        <a:srgbClr val="1700FF"/>
                      </a:solidFill>
                      <a:prstDash val="solid"/>
                      <a:round/>
                      <a:headEnd type="none" w="med" len="med"/>
                      <a:tailEnd type="none" w="med" len="med"/>
                    </a:lnL>
                    <a:lnR w="28575" cap="flat" cmpd="sng" algn="ctr">
                      <a:solidFill>
                        <a:srgbClr val="1700FF"/>
                      </a:solidFill>
                      <a:prstDash val="solid"/>
                      <a:round/>
                      <a:headEnd type="none" w="med" len="med"/>
                      <a:tailEnd type="none" w="med" len="med"/>
                    </a:lnR>
                    <a:lnT w="28575" cap="flat" cmpd="sng" algn="ctr">
                      <a:solidFill>
                        <a:srgbClr val="1700FF"/>
                      </a:solidFill>
                      <a:prstDash val="solid"/>
                      <a:round/>
                      <a:headEnd type="none" w="med" len="med"/>
                      <a:tailEnd type="none" w="med" len="med"/>
                    </a:lnT>
                    <a:lnB w="28575" cap="flat" cmpd="sng" algn="ctr">
                      <a:solidFill>
                        <a:srgbClr val="1700FF"/>
                      </a:solidFill>
                      <a:prstDash val="solid"/>
                      <a:round/>
                      <a:headEnd type="none" w="med" len="med"/>
                      <a:tailEnd type="none" w="med" len="med"/>
                    </a:lnB>
                    <a:solidFill>
                      <a:schemeClr val="accent1">
                        <a:lumMod val="20000"/>
                        <a:lumOff val="80000"/>
                      </a:schemeClr>
                    </a:solidFill>
                  </a:tcPr>
                </a:tc>
                <a:tc>
                  <a:txBody>
                    <a:bodyPr/>
                    <a:lstStyle/>
                    <a:p>
                      <a:pPr algn="ctr"/>
                      <a:r>
                        <a:rPr lang="en-US" sz="1800" b="1" dirty="0">
                          <a:solidFill>
                            <a:srgbClr val="002060"/>
                          </a:solidFill>
                        </a:rPr>
                        <a:t>-2.1</a:t>
                      </a:r>
                    </a:p>
                  </a:txBody>
                  <a:tcPr anchor="ctr">
                    <a:lnL w="28575" cap="flat" cmpd="sng" algn="ctr">
                      <a:solidFill>
                        <a:srgbClr val="1700FF"/>
                      </a:solidFill>
                      <a:prstDash val="solid"/>
                      <a:round/>
                      <a:headEnd type="none" w="med" len="med"/>
                      <a:tailEnd type="none" w="med" len="med"/>
                    </a:lnL>
                    <a:lnR w="28575" cap="flat" cmpd="sng" algn="ctr">
                      <a:solidFill>
                        <a:srgbClr val="1700FF"/>
                      </a:solidFill>
                      <a:prstDash val="solid"/>
                      <a:round/>
                      <a:headEnd type="none" w="med" len="med"/>
                      <a:tailEnd type="none" w="med" len="med"/>
                    </a:lnR>
                    <a:lnT w="28575" cap="flat" cmpd="sng" algn="ctr">
                      <a:solidFill>
                        <a:srgbClr val="1700FF"/>
                      </a:solidFill>
                      <a:prstDash val="solid"/>
                      <a:round/>
                      <a:headEnd type="none" w="med" len="med"/>
                      <a:tailEnd type="none" w="med" len="med"/>
                    </a:lnT>
                    <a:lnB w="28575" cap="flat" cmpd="sng" algn="ctr">
                      <a:solidFill>
                        <a:srgbClr val="1700FF"/>
                      </a:solidFill>
                      <a:prstDash val="solid"/>
                      <a:round/>
                      <a:headEnd type="none" w="med" len="med"/>
                      <a:tailEnd type="none" w="med" len="med"/>
                    </a:lnB>
                    <a:solidFill>
                      <a:schemeClr val="accent1">
                        <a:lumMod val="20000"/>
                        <a:lumOff val="80000"/>
                      </a:schemeClr>
                    </a:solidFill>
                  </a:tcPr>
                </a:tc>
                <a:tc>
                  <a:txBody>
                    <a:bodyPr/>
                    <a:lstStyle/>
                    <a:p>
                      <a:pPr algn="ctr"/>
                      <a:r>
                        <a:rPr lang="en-US" sz="1800" b="1" dirty="0">
                          <a:solidFill>
                            <a:srgbClr val="002060"/>
                          </a:solidFill>
                        </a:rPr>
                        <a:t>0.0</a:t>
                      </a:r>
                    </a:p>
                  </a:txBody>
                  <a:tcPr anchor="ctr">
                    <a:lnL w="28575" cap="flat" cmpd="sng" algn="ctr">
                      <a:solidFill>
                        <a:srgbClr val="1700FF"/>
                      </a:solidFill>
                      <a:prstDash val="solid"/>
                      <a:round/>
                      <a:headEnd type="none" w="med" len="med"/>
                      <a:tailEnd type="none" w="med" len="med"/>
                    </a:lnL>
                    <a:lnR w="28575" cap="flat" cmpd="sng" algn="ctr">
                      <a:solidFill>
                        <a:srgbClr val="1700FF"/>
                      </a:solidFill>
                      <a:prstDash val="solid"/>
                      <a:round/>
                      <a:headEnd type="none" w="med" len="med"/>
                      <a:tailEnd type="none" w="med" len="med"/>
                    </a:lnR>
                    <a:lnT w="28575" cap="flat" cmpd="sng" algn="ctr">
                      <a:solidFill>
                        <a:srgbClr val="1700FF"/>
                      </a:solidFill>
                      <a:prstDash val="solid"/>
                      <a:round/>
                      <a:headEnd type="none" w="med" len="med"/>
                      <a:tailEnd type="none" w="med" len="med"/>
                    </a:lnT>
                    <a:lnB w="28575" cap="flat" cmpd="sng" algn="ctr">
                      <a:solidFill>
                        <a:srgbClr val="1700FF"/>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78298463"/>
                  </a:ext>
                </a:extLst>
              </a:tr>
            </a:tbl>
          </a:graphicData>
        </a:graphic>
      </p:graphicFrame>
      <p:sp>
        <p:nvSpPr>
          <p:cNvPr id="23" name="Rounded Rectangle 22">
            <a:extLst>
              <a:ext uri="{FF2B5EF4-FFF2-40B4-BE49-F238E27FC236}">
                <a16:creationId xmlns:a16="http://schemas.microsoft.com/office/drawing/2014/main" id="{3A9A555F-48D8-5610-9B29-E6FAB1187761}"/>
              </a:ext>
            </a:extLst>
          </p:cNvPr>
          <p:cNvSpPr/>
          <p:nvPr/>
        </p:nvSpPr>
        <p:spPr>
          <a:xfrm>
            <a:off x="442143" y="305131"/>
            <a:ext cx="11399268" cy="19009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i="1" dirty="0"/>
              <a:t>Research question: </a:t>
            </a:r>
            <a:r>
              <a:rPr lang="en-US" sz="4000" i="1" dirty="0"/>
              <a:t>are there any meaningful discrete (textual) interpretations to continuous prompts? </a:t>
            </a:r>
          </a:p>
        </p:txBody>
      </p:sp>
      <p:sp>
        <p:nvSpPr>
          <p:cNvPr id="25" name="Rounded Rectangular Callout 24">
            <a:extLst>
              <a:ext uri="{FF2B5EF4-FFF2-40B4-BE49-F238E27FC236}">
                <a16:creationId xmlns:a16="http://schemas.microsoft.com/office/drawing/2014/main" id="{33868D2F-8D47-D6D8-9A09-08C2FED997A8}"/>
              </a:ext>
            </a:extLst>
          </p:cNvPr>
          <p:cNvSpPr/>
          <p:nvPr/>
        </p:nvSpPr>
        <p:spPr>
          <a:xfrm>
            <a:off x="7029451" y="2563954"/>
            <a:ext cx="4713028" cy="1721023"/>
          </a:xfrm>
          <a:prstGeom prst="wedgeRoundRectCallout">
            <a:avLst>
              <a:gd name="adj1" fmla="val -33419"/>
              <a:gd name="adj2" fmla="val -81951"/>
              <a:gd name="adj3" fmla="val 16667"/>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3200" b="1" dirty="0"/>
              <a:t>Opposite: </a:t>
            </a:r>
            <a:r>
              <a:rPr lang="en-US" sz="3200" dirty="0"/>
              <a:t>how </a:t>
            </a:r>
            <a:r>
              <a:rPr lang="en-US" sz="3200" dirty="0">
                <a:solidFill>
                  <a:srgbClr val="FF0000"/>
                </a:solidFill>
              </a:rPr>
              <a:t>unfaithful</a:t>
            </a:r>
            <a:r>
              <a:rPr lang="en-US" sz="3200" dirty="0"/>
              <a:t> can their </a:t>
            </a:r>
            <a:r>
              <a:rPr lang="en-US" sz="3200" dirty="0">
                <a:solidFill>
                  <a:srgbClr val="009545"/>
                </a:solidFill>
              </a:rPr>
              <a:t>interpretation</a:t>
            </a:r>
            <a:r>
              <a:rPr lang="en-US" sz="3200" dirty="0"/>
              <a:t> be to what they do?</a:t>
            </a:r>
          </a:p>
        </p:txBody>
      </p:sp>
      <p:sp>
        <p:nvSpPr>
          <p:cNvPr id="13" name="Cloud Callout 12">
            <a:extLst>
              <a:ext uri="{FF2B5EF4-FFF2-40B4-BE49-F238E27FC236}">
                <a16:creationId xmlns:a16="http://schemas.microsoft.com/office/drawing/2014/main" id="{2832E52F-27C0-65D4-D6E6-F8711F7AA5C5}"/>
              </a:ext>
            </a:extLst>
          </p:cNvPr>
          <p:cNvSpPr/>
          <p:nvPr/>
        </p:nvSpPr>
        <p:spPr>
          <a:xfrm>
            <a:off x="1689100" y="2808689"/>
            <a:ext cx="3270827" cy="1175009"/>
          </a:xfrm>
          <a:prstGeom prst="cloudCallout">
            <a:avLst>
              <a:gd name="adj1" fmla="val -46169"/>
              <a:gd name="adj2" fmla="val 66874"/>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i="1" dirty="0"/>
              <a:t>Something related to sentiment analysis? </a:t>
            </a:r>
            <a:r>
              <a:rPr lang="en-US" dirty="0"/>
              <a:t>🤔</a:t>
            </a:r>
          </a:p>
        </p:txBody>
      </p:sp>
    </p:spTree>
    <p:extLst>
      <p:ext uri="{BB962C8B-B14F-4D97-AF65-F5344CB8AC3E}">
        <p14:creationId xmlns:p14="http://schemas.microsoft.com/office/powerpoint/2010/main" val="30744815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3ACE77-3070-9843-BCBE-A609E9C809D1}"/>
              </a:ext>
            </a:extLst>
          </p:cNvPr>
          <p:cNvSpPr>
            <a:spLocks noGrp="1"/>
          </p:cNvSpPr>
          <p:nvPr>
            <p:ph type="sldNum" sz="quarter" idx="10"/>
          </p:nvPr>
        </p:nvSpPr>
        <p:spPr/>
        <p:txBody>
          <a:bodyPr/>
          <a:lstStyle/>
          <a:p>
            <a:pPr>
              <a:defRPr/>
            </a:pPr>
            <a:fld id="{37E6B2A9-E175-7F40-B993-EC9D598FC2D7}" type="slidenum">
              <a:rPr lang="en-US" smtClean="0"/>
              <a:pPr>
                <a:defRPr/>
              </a:pPr>
              <a:t>8</a:t>
            </a:fld>
            <a:endParaRPr lang="en-US" dirty="0"/>
          </a:p>
        </p:txBody>
      </p:sp>
      <p:sp>
        <p:nvSpPr>
          <p:cNvPr id="15" name="Rounded Rectangle 14">
            <a:extLst>
              <a:ext uri="{FF2B5EF4-FFF2-40B4-BE49-F238E27FC236}">
                <a16:creationId xmlns:a16="http://schemas.microsoft.com/office/drawing/2014/main" id="{2247F3FA-9E8B-8AFC-4BBC-3D01E7BE8819}"/>
              </a:ext>
            </a:extLst>
          </p:cNvPr>
          <p:cNvSpPr/>
          <p:nvPr/>
        </p:nvSpPr>
        <p:spPr>
          <a:xfrm>
            <a:off x="5178255" y="5084183"/>
            <a:ext cx="2017986" cy="1114097"/>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4800" dirty="0"/>
              <a:t>LM</a:t>
            </a:r>
          </a:p>
        </p:txBody>
      </p:sp>
      <p:sp>
        <p:nvSpPr>
          <p:cNvPr id="17" name="Rectangle 16">
            <a:extLst>
              <a:ext uri="{FF2B5EF4-FFF2-40B4-BE49-F238E27FC236}">
                <a16:creationId xmlns:a16="http://schemas.microsoft.com/office/drawing/2014/main" id="{4BC5FF02-F4DE-B5F4-AE23-077FA997485D}"/>
              </a:ext>
            </a:extLst>
          </p:cNvPr>
          <p:cNvSpPr/>
          <p:nvPr/>
        </p:nvSpPr>
        <p:spPr>
          <a:xfrm>
            <a:off x="8121041" y="5427379"/>
            <a:ext cx="2768624" cy="369332"/>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positive</a:t>
            </a:r>
          </a:p>
        </p:txBody>
      </p:sp>
      <p:cxnSp>
        <p:nvCxnSpPr>
          <p:cNvPr id="18" name="Straight Arrow Connector 17">
            <a:extLst>
              <a:ext uri="{FF2B5EF4-FFF2-40B4-BE49-F238E27FC236}">
                <a16:creationId xmlns:a16="http://schemas.microsoft.com/office/drawing/2014/main" id="{163B9434-39E2-9C18-9DD1-65530E071172}"/>
              </a:ext>
            </a:extLst>
          </p:cNvPr>
          <p:cNvCxnSpPr>
            <a:cxnSpLocks/>
          </p:cNvCxnSpPr>
          <p:nvPr/>
        </p:nvCxnSpPr>
        <p:spPr>
          <a:xfrm>
            <a:off x="4283825" y="5641231"/>
            <a:ext cx="894430" cy="1"/>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19" name="Straight Arrow Connector 18">
            <a:extLst>
              <a:ext uri="{FF2B5EF4-FFF2-40B4-BE49-F238E27FC236}">
                <a16:creationId xmlns:a16="http://schemas.microsoft.com/office/drawing/2014/main" id="{7385538B-49CB-B02D-E23B-472C759D7987}"/>
              </a:ext>
            </a:extLst>
          </p:cNvPr>
          <p:cNvCxnSpPr>
            <a:cxnSpLocks/>
          </p:cNvCxnSpPr>
          <p:nvPr/>
        </p:nvCxnSpPr>
        <p:spPr>
          <a:xfrm>
            <a:off x="7196738" y="5641231"/>
            <a:ext cx="76725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pic>
        <p:nvPicPr>
          <p:cNvPr id="21" name="Graphic 20" descr="Badge Follow with solid fill">
            <a:extLst>
              <a:ext uri="{FF2B5EF4-FFF2-40B4-BE49-F238E27FC236}">
                <a16:creationId xmlns:a16="http://schemas.microsoft.com/office/drawing/2014/main" id="{2AEB3BD3-6477-1F69-FC81-F993B08B82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93305" y="4885071"/>
            <a:ext cx="457200" cy="457200"/>
          </a:xfrm>
          <a:prstGeom prst="rect">
            <a:avLst/>
          </a:prstGeom>
        </p:spPr>
      </p:pic>
      <p:sp>
        <p:nvSpPr>
          <p:cNvPr id="22" name="Rectangle 21">
            <a:extLst>
              <a:ext uri="{FF2B5EF4-FFF2-40B4-BE49-F238E27FC236}">
                <a16:creationId xmlns:a16="http://schemas.microsoft.com/office/drawing/2014/main" id="{BC4D4BD0-F966-2571-2534-AF16AAEEEB69}"/>
              </a:ext>
            </a:extLst>
          </p:cNvPr>
          <p:cNvSpPr/>
          <p:nvPr/>
        </p:nvSpPr>
        <p:spPr>
          <a:xfrm>
            <a:off x="442143" y="5344766"/>
            <a:ext cx="3492650" cy="646331"/>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Sentence: That was a great fantasy movie.</a:t>
            </a:r>
            <a:endParaRPr lang="en-US" dirty="0"/>
          </a:p>
        </p:txBody>
      </p:sp>
      <p:sp>
        <p:nvSpPr>
          <p:cNvPr id="28" name="Rectangle 27">
            <a:extLst>
              <a:ext uri="{FF2B5EF4-FFF2-40B4-BE49-F238E27FC236}">
                <a16:creationId xmlns:a16="http://schemas.microsoft.com/office/drawing/2014/main" id="{BBB1D25B-C04C-B3F2-A30E-A6DFE0DC62B6}"/>
              </a:ext>
            </a:extLst>
          </p:cNvPr>
          <p:cNvSpPr/>
          <p:nvPr/>
        </p:nvSpPr>
        <p:spPr>
          <a:xfrm>
            <a:off x="2590769" y="3133887"/>
            <a:ext cx="4490332" cy="369332"/>
          </a:xfrm>
          <a:prstGeom prst="rect">
            <a:avLst/>
          </a:prstGeom>
        </p:spPr>
        <p:txBody>
          <a:bodyPr wrap="none">
            <a:spAutoFit/>
          </a:bodyPr>
          <a:lstStyle/>
          <a:p>
            <a:r>
              <a:rPr lang="en-US" dirty="0">
                <a:solidFill>
                  <a:srgbClr val="1700FF"/>
                </a:solidFill>
                <a:latin typeface="Consolas" panose="020B0609020204030204" pitchFamily="49" charset="0"/>
                <a:cs typeface="Consolas" panose="020B0609020204030204" pitchFamily="49" charset="0"/>
              </a:rPr>
              <a:t>Flip the sentiment of the sentence</a:t>
            </a:r>
          </a:p>
        </p:txBody>
      </p:sp>
      <p:cxnSp>
        <p:nvCxnSpPr>
          <p:cNvPr id="31" name="Elbow Connector 30">
            <a:extLst>
              <a:ext uri="{FF2B5EF4-FFF2-40B4-BE49-F238E27FC236}">
                <a16:creationId xmlns:a16="http://schemas.microsoft.com/office/drawing/2014/main" id="{C055E17D-F301-A53E-BAC7-0601228FB5C3}"/>
              </a:ext>
            </a:extLst>
          </p:cNvPr>
          <p:cNvCxnSpPr>
            <a:cxnSpLocks/>
            <a:endCxn id="28" idx="1"/>
          </p:cNvCxnSpPr>
          <p:nvPr/>
        </p:nvCxnSpPr>
        <p:spPr>
          <a:xfrm rot="5400000" flipH="1" flipV="1">
            <a:off x="1896183" y="3444277"/>
            <a:ext cx="820310" cy="568862"/>
          </a:xfrm>
          <a:prstGeom prst="bentConnector2">
            <a:avLst/>
          </a:prstGeom>
          <a:ln w="41275">
            <a:solidFill>
              <a:schemeClr val="accent3"/>
            </a:solidFill>
            <a:prstDash val="sysDash"/>
            <a:tailEnd type="triangle"/>
          </a:ln>
        </p:spPr>
        <p:style>
          <a:lnRef idx="1">
            <a:schemeClr val="accent1"/>
          </a:lnRef>
          <a:fillRef idx="0">
            <a:schemeClr val="accent1"/>
          </a:fillRef>
          <a:effectRef idx="0">
            <a:schemeClr val="accent1"/>
          </a:effectRef>
          <a:fontRef idx="minor">
            <a:schemeClr val="tx1"/>
          </a:fontRef>
        </p:style>
      </p:cxnSp>
      <p:graphicFrame>
        <p:nvGraphicFramePr>
          <p:cNvPr id="37" name="Table 9">
            <a:extLst>
              <a:ext uri="{FF2B5EF4-FFF2-40B4-BE49-F238E27FC236}">
                <a16:creationId xmlns:a16="http://schemas.microsoft.com/office/drawing/2014/main" id="{BF3AC93F-5617-631B-E619-0AAB258D52B2}"/>
              </a:ext>
            </a:extLst>
          </p:cNvPr>
          <p:cNvGraphicFramePr>
            <a:graphicFrameLocks noGrp="1"/>
          </p:cNvGraphicFramePr>
          <p:nvPr/>
        </p:nvGraphicFramePr>
        <p:xfrm>
          <a:off x="858980" y="4284987"/>
          <a:ext cx="2355272" cy="457200"/>
        </p:xfrm>
        <a:graphic>
          <a:graphicData uri="http://schemas.openxmlformats.org/drawingml/2006/table">
            <a:tbl>
              <a:tblPr firstRow="1" bandRow="1">
                <a:tableStyleId>{5C22544A-7EE6-4342-B048-85BDC9FD1C3A}</a:tableStyleId>
              </a:tblPr>
              <a:tblGrid>
                <a:gridCol w="568971">
                  <a:extLst>
                    <a:ext uri="{9D8B030D-6E8A-4147-A177-3AD203B41FA5}">
                      <a16:colId xmlns:a16="http://schemas.microsoft.com/office/drawing/2014/main" val="3534915434"/>
                    </a:ext>
                  </a:extLst>
                </a:gridCol>
                <a:gridCol w="595434">
                  <a:extLst>
                    <a:ext uri="{9D8B030D-6E8A-4147-A177-3AD203B41FA5}">
                      <a16:colId xmlns:a16="http://schemas.microsoft.com/office/drawing/2014/main" val="1238288208"/>
                    </a:ext>
                  </a:extLst>
                </a:gridCol>
                <a:gridCol w="608666">
                  <a:extLst>
                    <a:ext uri="{9D8B030D-6E8A-4147-A177-3AD203B41FA5}">
                      <a16:colId xmlns:a16="http://schemas.microsoft.com/office/drawing/2014/main" val="3224079992"/>
                    </a:ext>
                  </a:extLst>
                </a:gridCol>
                <a:gridCol w="582201">
                  <a:extLst>
                    <a:ext uri="{9D8B030D-6E8A-4147-A177-3AD203B41FA5}">
                      <a16:colId xmlns:a16="http://schemas.microsoft.com/office/drawing/2014/main" val="1834554974"/>
                    </a:ext>
                  </a:extLst>
                </a:gridCol>
              </a:tblGrid>
              <a:tr h="457200">
                <a:tc>
                  <a:txBody>
                    <a:bodyPr/>
                    <a:lstStyle/>
                    <a:p>
                      <a:pPr algn="ctr"/>
                      <a:r>
                        <a:rPr lang="en-US" sz="1800" b="1" dirty="0">
                          <a:solidFill>
                            <a:srgbClr val="002060"/>
                          </a:solidFill>
                        </a:rPr>
                        <a:t>0.9</a:t>
                      </a:r>
                    </a:p>
                  </a:txBody>
                  <a:tcPr anchor="ctr">
                    <a:lnL w="28575" cap="flat" cmpd="sng" algn="ctr">
                      <a:solidFill>
                        <a:srgbClr val="1700FF"/>
                      </a:solidFill>
                      <a:prstDash val="solid"/>
                      <a:round/>
                      <a:headEnd type="none" w="med" len="med"/>
                      <a:tailEnd type="none" w="med" len="med"/>
                    </a:lnL>
                    <a:lnR w="28575" cap="flat" cmpd="sng" algn="ctr">
                      <a:solidFill>
                        <a:srgbClr val="1700FF"/>
                      </a:solidFill>
                      <a:prstDash val="solid"/>
                      <a:round/>
                      <a:headEnd type="none" w="med" len="med"/>
                      <a:tailEnd type="none" w="med" len="med"/>
                    </a:lnR>
                    <a:lnT w="28575" cap="flat" cmpd="sng" algn="ctr">
                      <a:solidFill>
                        <a:srgbClr val="1700FF"/>
                      </a:solidFill>
                      <a:prstDash val="solid"/>
                      <a:round/>
                      <a:headEnd type="none" w="med" len="med"/>
                      <a:tailEnd type="none" w="med" len="med"/>
                    </a:lnT>
                    <a:lnB w="28575" cap="flat" cmpd="sng" algn="ctr">
                      <a:solidFill>
                        <a:srgbClr val="1700FF"/>
                      </a:solidFill>
                      <a:prstDash val="solid"/>
                      <a:round/>
                      <a:headEnd type="none" w="med" len="med"/>
                      <a:tailEnd type="none" w="med" len="med"/>
                    </a:lnB>
                    <a:solidFill>
                      <a:schemeClr val="accent1">
                        <a:lumMod val="20000"/>
                        <a:lumOff val="80000"/>
                      </a:schemeClr>
                    </a:solidFill>
                  </a:tcPr>
                </a:tc>
                <a:tc>
                  <a:txBody>
                    <a:bodyPr/>
                    <a:lstStyle/>
                    <a:p>
                      <a:pPr algn="ctr"/>
                      <a:r>
                        <a:rPr lang="en-US" sz="1800" b="1" dirty="0">
                          <a:solidFill>
                            <a:srgbClr val="002060"/>
                          </a:solidFill>
                        </a:rPr>
                        <a:t>0.1</a:t>
                      </a:r>
                    </a:p>
                  </a:txBody>
                  <a:tcPr anchor="ctr">
                    <a:lnL w="28575" cap="flat" cmpd="sng" algn="ctr">
                      <a:solidFill>
                        <a:srgbClr val="1700FF"/>
                      </a:solidFill>
                      <a:prstDash val="solid"/>
                      <a:round/>
                      <a:headEnd type="none" w="med" len="med"/>
                      <a:tailEnd type="none" w="med" len="med"/>
                    </a:lnL>
                    <a:lnR w="28575" cap="flat" cmpd="sng" algn="ctr">
                      <a:solidFill>
                        <a:srgbClr val="1700FF"/>
                      </a:solidFill>
                      <a:prstDash val="solid"/>
                      <a:round/>
                      <a:headEnd type="none" w="med" len="med"/>
                      <a:tailEnd type="none" w="med" len="med"/>
                    </a:lnR>
                    <a:lnT w="28575" cap="flat" cmpd="sng" algn="ctr">
                      <a:solidFill>
                        <a:srgbClr val="1700FF"/>
                      </a:solidFill>
                      <a:prstDash val="solid"/>
                      <a:round/>
                      <a:headEnd type="none" w="med" len="med"/>
                      <a:tailEnd type="none" w="med" len="med"/>
                    </a:lnT>
                    <a:lnB w="28575" cap="flat" cmpd="sng" algn="ctr">
                      <a:solidFill>
                        <a:srgbClr val="1700FF"/>
                      </a:solidFill>
                      <a:prstDash val="solid"/>
                      <a:round/>
                      <a:headEnd type="none" w="med" len="med"/>
                      <a:tailEnd type="none" w="med" len="med"/>
                    </a:lnB>
                    <a:solidFill>
                      <a:schemeClr val="accent1">
                        <a:lumMod val="20000"/>
                        <a:lumOff val="80000"/>
                      </a:schemeClr>
                    </a:solidFill>
                  </a:tcPr>
                </a:tc>
                <a:tc>
                  <a:txBody>
                    <a:bodyPr/>
                    <a:lstStyle/>
                    <a:p>
                      <a:pPr algn="ctr"/>
                      <a:r>
                        <a:rPr lang="en-US" sz="1800" b="1" dirty="0">
                          <a:solidFill>
                            <a:srgbClr val="002060"/>
                          </a:solidFill>
                        </a:rPr>
                        <a:t>-2.1</a:t>
                      </a:r>
                    </a:p>
                  </a:txBody>
                  <a:tcPr anchor="ctr">
                    <a:lnL w="28575" cap="flat" cmpd="sng" algn="ctr">
                      <a:solidFill>
                        <a:srgbClr val="1700FF"/>
                      </a:solidFill>
                      <a:prstDash val="solid"/>
                      <a:round/>
                      <a:headEnd type="none" w="med" len="med"/>
                      <a:tailEnd type="none" w="med" len="med"/>
                    </a:lnL>
                    <a:lnR w="28575" cap="flat" cmpd="sng" algn="ctr">
                      <a:solidFill>
                        <a:srgbClr val="1700FF"/>
                      </a:solidFill>
                      <a:prstDash val="solid"/>
                      <a:round/>
                      <a:headEnd type="none" w="med" len="med"/>
                      <a:tailEnd type="none" w="med" len="med"/>
                    </a:lnR>
                    <a:lnT w="28575" cap="flat" cmpd="sng" algn="ctr">
                      <a:solidFill>
                        <a:srgbClr val="1700FF"/>
                      </a:solidFill>
                      <a:prstDash val="solid"/>
                      <a:round/>
                      <a:headEnd type="none" w="med" len="med"/>
                      <a:tailEnd type="none" w="med" len="med"/>
                    </a:lnT>
                    <a:lnB w="28575" cap="flat" cmpd="sng" algn="ctr">
                      <a:solidFill>
                        <a:srgbClr val="1700FF"/>
                      </a:solidFill>
                      <a:prstDash val="solid"/>
                      <a:round/>
                      <a:headEnd type="none" w="med" len="med"/>
                      <a:tailEnd type="none" w="med" len="med"/>
                    </a:lnB>
                    <a:solidFill>
                      <a:schemeClr val="accent1">
                        <a:lumMod val="20000"/>
                        <a:lumOff val="80000"/>
                      </a:schemeClr>
                    </a:solidFill>
                  </a:tcPr>
                </a:tc>
                <a:tc>
                  <a:txBody>
                    <a:bodyPr/>
                    <a:lstStyle/>
                    <a:p>
                      <a:pPr algn="ctr"/>
                      <a:r>
                        <a:rPr lang="en-US" sz="1800" b="1" dirty="0">
                          <a:solidFill>
                            <a:srgbClr val="002060"/>
                          </a:solidFill>
                        </a:rPr>
                        <a:t>0.0</a:t>
                      </a:r>
                    </a:p>
                  </a:txBody>
                  <a:tcPr anchor="ctr">
                    <a:lnL w="28575" cap="flat" cmpd="sng" algn="ctr">
                      <a:solidFill>
                        <a:srgbClr val="1700FF"/>
                      </a:solidFill>
                      <a:prstDash val="solid"/>
                      <a:round/>
                      <a:headEnd type="none" w="med" len="med"/>
                      <a:tailEnd type="none" w="med" len="med"/>
                    </a:lnL>
                    <a:lnR w="28575" cap="flat" cmpd="sng" algn="ctr">
                      <a:solidFill>
                        <a:srgbClr val="1700FF"/>
                      </a:solidFill>
                      <a:prstDash val="solid"/>
                      <a:round/>
                      <a:headEnd type="none" w="med" len="med"/>
                      <a:tailEnd type="none" w="med" len="med"/>
                    </a:lnR>
                    <a:lnT w="28575" cap="flat" cmpd="sng" algn="ctr">
                      <a:solidFill>
                        <a:srgbClr val="1700FF"/>
                      </a:solidFill>
                      <a:prstDash val="solid"/>
                      <a:round/>
                      <a:headEnd type="none" w="med" len="med"/>
                      <a:tailEnd type="none" w="med" len="med"/>
                    </a:lnT>
                    <a:lnB w="28575" cap="flat" cmpd="sng" algn="ctr">
                      <a:solidFill>
                        <a:srgbClr val="1700FF"/>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78298463"/>
                  </a:ext>
                </a:extLst>
              </a:tr>
            </a:tbl>
          </a:graphicData>
        </a:graphic>
      </p:graphicFrame>
      <p:sp>
        <p:nvSpPr>
          <p:cNvPr id="8" name="Rectangle 7">
            <a:extLst>
              <a:ext uri="{FF2B5EF4-FFF2-40B4-BE49-F238E27FC236}">
                <a16:creationId xmlns:a16="http://schemas.microsoft.com/office/drawing/2014/main" id="{9C731EC6-3C28-CC63-8354-2B8E9F951CD2}"/>
              </a:ext>
            </a:extLst>
          </p:cNvPr>
          <p:cNvSpPr/>
          <p:nvPr/>
        </p:nvSpPr>
        <p:spPr>
          <a:xfrm>
            <a:off x="3866759" y="2691828"/>
            <a:ext cx="1938351" cy="369332"/>
          </a:xfrm>
          <a:prstGeom prst="rect">
            <a:avLst/>
          </a:prstGeom>
        </p:spPr>
        <p:txBody>
          <a:bodyPr wrap="none">
            <a:spAutoFit/>
          </a:bodyPr>
          <a:lstStyle/>
          <a:p>
            <a:r>
              <a:rPr lang="en-US" dirty="0"/>
              <a:t>any arbitrary text: </a:t>
            </a:r>
          </a:p>
        </p:txBody>
      </p:sp>
      <p:sp>
        <p:nvSpPr>
          <p:cNvPr id="38" name="Rectangle 37">
            <a:extLst>
              <a:ext uri="{FF2B5EF4-FFF2-40B4-BE49-F238E27FC236}">
                <a16:creationId xmlns:a16="http://schemas.microsoft.com/office/drawing/2014/main" id="{DDB74083-2A38-A22D-3AA6-00587AEEEC0D}"/>
              </a:ext>
            </a:extLst>
          </p:cNvPr>
          <p:cNvSpPr/>
          <p:nvPr/>
        </p:nvSpPr>
        <p:spPr>
          <a:xfrm>
            <a:off x="1010937" y="3522772"/>
            <a:ext cx="1071127" cy="369332"/>
          </a:xfrm>
          <a:prstGeom prst="rect">
            <a:avLst/>
          </a:prstGeom>
        </p:spPr>
        <p:txBody>
          <a:bodyPr wrap="none">
            <a:spAutoFit/>
          </a:bodyPr>
          <a:lstStyle/>
          <a:p>
            <a:r>
              <a:rPr lang="en-US" dirty="0" err="1">
                <a:solidFill>
                  <a:srgbClr val="7030A0"/>
                </a:solidFill>
                <a:latin typeface="Consolas" panose="020B0609020204030204" pitchFamily="49" charset="0"/>
                <a:cs typeface="Consolas" panose="020B0609020204030204" pitchFamily="49" charset="0"/>
              </a:rPr>
              <a:t>Proj</a:t>
            </a:r>
            <a:r>
              <a:rPr lang="en-US" dirty="0">
                <a:solidFill>
                  <a:srgbClr val="7030A0"/>
                </a:solidFill>
                <a:latin typeface="Consolas" panose="020B0609020204030204" pitchFamily="49" charset="0"/>
                <a:cs typeface="Consolas" panose="020B0609020204030204" pitchFamily="49" charset="0"/>
              </a:rPr>
              <a:t>(.)</a:t>
            </a:r>
            <a:endParaRPr lang="en-US" dirty="0">
              <a:solidFill>
                <a:srgbClr val="7030A0"/>
              </a:solidFill>
            </a:endParaRPr>
          </a:p>
        </p:txBody>
      </p:sp>
      <p:sp>
        <p:nvSpPr>
          <p:cNvPr id="20" name="Rounded Rectangle 19">
            <a:extLst>
              <a:ext uri="{FF2B5EF4-FFF2-40B4-BE49-F238E27FC236}">
                <a16:creationId xmlns:a16="http://schemas.microsoft.com/office/drawing/2014/main" id="{FA407B6D-4697-3E32-FDCD-A382E39927C6}"/>
              </a:ext>
            </a:extLst>
          </p:cNvPr>
          <p:cNvSpPr/>
          <p:nvPr/>
        </p:nvSpPr>
        <p:spPr>
          <a:xfrm>
            <a:off x="442143" y="305131"/>
            <a:ext cx="11399268" cy="19009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i="1" dirty="0"/>
              <a:t>Research question: </a:t>
            </a:r>
            <a:r>
              <a:rPr lang="en-US" sz="4000" i="1" dirty="0"/>
              <a:t>are there any meaningful discrete (textual) interpretations to continuous prompts? </a:t>
            </a:r>
          </a:p>
        </p:txBody>
      </p:sp>
      <p:sp>
        <p:nvSpPr>
          <p:cNvPr id="23" name="Rounded Rectangular Callout 22">
            <a:extLst>
              <a:ext uri="{FF2B5EF4-FFF2-40B4-BE49-F238E27FC236}">
                <a16:creationId xmlns:a16="http://schemas.microsoft.com/office/drawing/2014/main" id="{6F69BF5D-BEE0-A1ED-372B-3A46A22AF2E5}"/>
              </a:ext>
            </a:extLst>
          </p:cNvPr>
          <p:cNvSpPr/>
          <p:nvPr/>
        </p:nvSpPr>
        <p:spPr>
          <a:xfrm>
            <a:off x="7029451" y="2563954"/>
            <a:ext cx="4713028" cy="1721023"/>
          </a:xfrm>
          <a:prstGeom prst="wedgeRoundRectCallout">
            <a:avLst>
              <a:gd name="adj1" fmla="val -33419"/>
              <a:gd name="adj2" fmla="val -81951"/>
              <a:gd name="adj3" fmla="val 16667"/>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3200" b="1" dirty="0"/>
              <a:t>Opposite: </a:t>
            </a:r>
            <a:r>
              <a:rPr lang="en-US" sz="3200" dirty="0"/>
              <a:t>how </a:t>
            </a:r>
            <a:r>
              <a:rPr lang="en-US" sz="3200" dirty="0">
                <a:solidFill>
                  <a:srgbClr val="FF0000"/>
                </a:solidFill>
              </a:rPr>
              <a:t>unfaithful</a:t>
            </a:r>
            <a:r>
              <a:rPr lang="en-US" sz="3200" dirty="0"/>
              <a:t> can their </a:t>
            </a:r>
            <a:r>
              <a:rPr lang="en-US" sz="3200" dirty="0">
                <a:solidFill>
                  <a:srgbClr val="009545"/>
                </a:solidFill>
              </a:rPr>
              <a:t>interpretation</a:t>
            </a:r>
            <a:r>
              <a:rPr lang="en-US" sz="3200" dirty="0"/>
              <a:t> be to what they do?</a:t>
            </a:r>
          </a:p>
        </p:txBody>
      </p:sp>
    </p:spTree>
    <p:extLst>
      <p:ext uri="{BB962C8B-B14F-4D97-AF65-F5344CB8AC3E}">
        <p14:creationId xmlns:p14="http://schemas.microsoft.com/office/powerpoint/2010/main" val="21863892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3ACE77-3070-9843-BCBE-A609E9C809D1}"/>
              </a:ext>
            </a:extLst>
          </p:cNvPr>
          <p:cNvSpPr>
            <a:spLocks noGrp="1"/>
          </p:cNvSpPr>
          <p:nvPr>
            <p:ph type="sldNum" sz="quarter" idx="10"/>
          </p:nvPr>
        </p:nvSpPr>
        <p:spPr/>
        <p:txBody>
          <a:bodyPr/>
          <a:lstStyle/>
          <a:p>
            <a:pPr>
              <a:defRPr/>
            </a:pPr>
            <a:fld id="{37E6B2A9-E175-7F40-B993-EC9D598FC2D7}" type="slidenum">
              <a:rPr lang="en-US" smtClean="0"/>
              <a:pPr>
                <a:defRPr/>
              </a:pPr>
              <a:t>9</a:t>
            </a:fld>
            <a:endParaRPr lang="en-US" dirty="0"/>
          </a:p>
        </p:txBody>
      </p:sp>
      <p:sp>
        <p:nvSpPr>
          <p:cNvPr id="15" name="Rounded Rectangle 14">
            <a:extLst>
              <a:ext uri="{FF2B5EF4-FFF2-40B4-BE49-F238E27FC236}">
                <a16:creationId xmlns:a16="http://schemas.microsoft.com/office/drawing/2014/main" id="{2247F3FA-9E8B-8AFC-4BBC-3D01E7BE8819}"/>
              </a:ext>
            </a:extLst>
          </p:cNvPr>
          <p:cNvSpPr/>
          <p:nvPr/>
        </p:nvSpPr>
        <p:spPr>
          <a:xfrm>
            <a:off x="5178255" y="5084183"/>
            <a:ext cx="2017986" cy="1114097"/>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4800" dirty="0"/>
              <a:t>LM</a:t>
            </a:r>
          </a:p>
        </p:txBody>
      </p:sp>
      <p:sp>
        <p:nvSpPr>
          <p:cNvPr id="17" name="Rectangle 16">
            <a:extLst>
              <a:ext uri="{FF2B5EF4-FFF2-40B4-BE49-F238E27FC236}">
                <a16:creationId xmlns:a16="http://schemas.microsoft.com/office/drawing/2014/main" id="{4BC5FF02-F4DE-B5F4-AE23-077FA997485D}"/>
              </a:ext>
            </a:extLst>
          </p:cNvPr>
          <p:cNvSpPr/>
          <p:nvPr/>
        </p:nvSpPr>
        <p:spPr>
          <a:xfrm>
            <a:off x="8121041" y="5427379"/>
            <a:ext cx="2768624" cy="369332"/>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positive</a:t>
            </a:r>
          </a:p>
        </p:txBody>
      </p:sp>
      <p:cxnSp>
        <p:nvCxnSpPr>
          <p:cNvPr id="18" name="Straight Arrow Connector 17">
            <a:extLst>
              <a:ext uri="{FF2B5EF4-FFF2-40B4-BE49-F238E27FC236}">
                <a16:creationId xmlns:a16="http://schemas.microsoft.com/office/drawing/2014/main" id="{163B9434-39E2-9C18-9DD1-65530E071172}"/>
              </a:ext>
            </a:extLst>
          </p:cNvPr>
          <p:cNvCxnSpPr>
            <a:cxnSpLocks/>
          </p:cNvCxnSpPr>
          <p:nvPr/>
        </p:nvCxnSpPr>
        <p:spPr>
          <a:xfrm>
            <a:off x="4283825" y="5641231"/>
            <a:ext cx="894430" cy="1"/>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19" name="Straight Arrow Connector 18">
            <a:extLst>
              <a:ext uri="{FF2B5EF4-FFF2-40B4-BE49-F238E27FC236}">
                <a16:creationId xmlns:a16="http://schemas.microsoft.com/office/drawing/2014/main" id="{7385538B-49CB-B02D-E23B-472C759D7987}"/>
              </a:ext>
            </a:extLst>
          </p:cNvPr>
          <p:cNvCxnSpPr>
            <a:cxnSpLocks/>
          </p:cNvCxnSpPr>
          <p:nvPr/>
        </p:nvCxnSpPr>
        <p:spPr>
          <a:xfrm>
            <a:off x="7196738" y="5641231"/>
            <a:ext cx="76725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pic>
        <p:nvPicPr>
          <p:cNvPr id="21" name="Graphic 20" descr="Badge Follow with solid fill">
            <a:extLst>
              <a:ext uri="{FF2B5EF4-FFF2-40B4-BE49-F238E27FC236}">
                <a16:creationId xmlns:a16="http://schemas.microsoft.com/office/drawing/2014/main" id="{2AEB3BD3-6477-1F69-FC81-F993B08B82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93305" y="4885071"/>
            <a:ext cx="457200" cy="457200"/>
          </a:xfrm>
          <a:prstGeom prst="rect">
            <a:avLst/>
          </a:prstGeom>
        </p:spPr>
      </p:pic>
      <p:sp>
        <p:nvSpPr>
          <p:cNvPr id="22" name="Rectangle 21">
            <a:extLst>
              <a:ext uri="{FF2B5EF4-FFF2-40B4-BE49-F238E27FC236}">
                <a16:creationId xmlns:a16="http://schemas.microsoft.com/office/drawing/2014/main" id="{BC4D4BD0-F966-2571-2534-AF16AAEEEB69}"/>
              </a:ext>
            </a:extLst>
          </p:cNvPr>
          <p:cNvSpPr/>
          <p:nvPr/>
        </p:nvSpPr>
        <p:spPr>
          <a:xfrm>
            <a:off x="442143" y="5344766"/>
            <a:ext cx="3492650" cy="646331"/>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Sentence: That was a great fantasy movie.</a:t>
            </a:r>
            <a:endParaRPr lang="en-US" dirty="0"/>
          </a:p>
        </p:txBody>
      </p:sp>
      <p:sp>
        <p:nvSpPr>
          <p:cNvPr id="28" name="Rectangle 27">
            <a:extLst>
              <a:ext uri="{FF2B5EF4-FFF2-40B4-BE49-F238E27FC236}">
                <a16:creationId xmlns:a16="http://schemas.microsoft.com/office/drawing/2014/main" id="{BBB1D25B-C04C-B3F2-A30E-A6DFE0DC62B6}"/>
              </a:ext>
            </a:extLst>
          </p:cNvPr>
          <p:cNvSpPr/>
          <p:nvPr/>
        </p:nvSpPr>
        <p:spPr>
          <a:xfrm>
            <a:off x="2590769" y="3133887"/>
            <a:ext cx="4490332" cy="369332"/>
          </a:xfrm>
          <a:prstGeom prst="rect">
            <a:avLst/>
          </a:prstGeom>
        </p:spPr>
        <p:txBody>
          <a:bodyPr wrap="none">
            <a:spAutoFit/>
          </a:bodyPr>
          <a:lstStyle/>
          <a:p>
            <a:r>
              <a:rPr lang="en-US" dirty="0">
                <a:solidFill>
                  <a:srgbClr val="1700FF"/>
                </a:solidFill>
                <a:latin typeface="Consolas" panose="020B0609020204030204" pitchFamily="49" charset="0"/>
                <a:cs typeface="Consolas" panose="020B0609020204030204" pitchFamily="49" charset="0"/>
              </a:rPr>
              <a:t>Flip the sentiment of the sentence</a:t>
            </a:r>
          </a:p>
        </p:txBody>
      </p:sp>
      <p:cxnSp>
        <p:nvCxnSpPr>
          <p:cNvPr id="31" name="Elbow Connector 30">
            <a:extLst>
              <a:ext uri="{FF2B5EF4-FFF2-40B4-BE49-F238E27FC236}">
                <a16:creationId xmlns:a16="http://schemas.microsoft.com/office/drawing/2014/main" id="{C055E17D-F301-A53E-BAC7-0601228FB5C3}"/>
              </a:ext>
            </a:extLst>
          </p:cNvPr>
          <p:cNvCxnSpPr>
            <a:cxnSpLocks/>
            <a:endCxn id="28" idx="1"/>
          </p:cNvCxnSpPr>
          <p:nvPr/>
        </p:nvCxnSpPr>
        <p:spPr>
          <a:xfrm rot="5400000" flipH="1" flipV="1">
            <a:off x="1896183" y="3444277"/>
            <a:ext cx="820310" cy="568862"/>
          </a:xfrm>
          <a:prstGeom prst="bentConnector2">
            <a:avLst/>
          </a:prstGeom>
          <a:ln w="41275">
            <a:solidFill>
              <a:schemeClr val="accent3"/>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CD7078A1-FC7C-2710-6E0A-F2C52895754F}"/>
              </a:ext>
            </a:extLst>
          </p:cNvPr>
          <p:cNvSpPr/>
          <p:nvPr/>
        </p:nvSpPr>
        <p:spPr>
          <a:xfrm>
            <a:off x="1010937" y="3522772"/>
            <a:ext cx="1071127" cy="369332"/>
          </a:xfrm>
          <a:prstGeom prst="rect">
            <a:avLst/>
          </a:prstGeom>
        </p:spPr>
        <p:txBody>
          <a:bodyPr wrap="none">
            <a:spAutoFit/>
          </a:bodyPr>
          <a:lstStyle/>
          <a:p>
            <a:r>
              <a:rPr lang="en-US" dirty="0" err="1">
                <a:solidFill>
                  <a:srgbClr val="7030A0"/>
                </a:solidFill>
                <a:latin typeface="Consolas" panose="020B0609020204030204" pitchFamily="49" charset="0"/>
                <a:cs typeface="Consolas" panose="020B0609020204030204" pitchFamily="49" charset="0"/>
              </a:rPr>
              <a:t>Proj</a:t>
            </a:r>
            <a:r>
              <a:rPr lang="en-US" dirty="0">
                <a:solidFill>
                  <a:srgbClr val="7030A0"/>
                </a:solidFill>
                <a:latin typeface="Consolas" panose="020B0609020204030204" pitchFamily="49" charset="0"/>
                <a:cs typeface="Consolas" panose="020B0609020204030204" pitchFamily="49" charset="0"/>
              </a:rPr>
              <a:t>(.)</a:t>
            </a:r>
            <a:endParaRPr lang="en-US" dirty="0">
              <a:solidFill>
                <a:srgbClr val="7030A0"/>
              </a:solidFill>
            </a:endParaRPr>
          </a:p>
        </p:txBody>
      </p:sp>
      <p:graphicFrame>
        <p:nvGraphicFramePr>
          <p:cNvPr id="37" name="Table 9">
            <a:extLst>
              <a:ext uri="{FF2B5EF4-FFF2-40B4-BE49-F238E27FC236}">
                <a16:creationId xmlns:a16="http://schemas.microsoft.com/office/drawing/2014/main" id="{BF3AC93F-5617-631B-E619-0AAB258D52B2}"/>
              </a:ext>
            </a:extLst>
          </p:cNvPr>
          <p:cNvGraphicFramePr>
            <a:graphicFrameLocks noGrp="1"/>
          </p:cNvGraphicFramePr>
          <p:nvPr/>
        </p:nvGraphicFramePr>
        <p:xfrm>
          <a:off x="858980" y="4284987"/>
          <a:ext cx="2355272" cy="457200"/>
        </p:xfrm>
        <a:graphic>
          <a:graphicData uri="http://schemas.openxmlformats.org/drawingml/2006/table">
            <a:tbl>
              <a:tblPr firstRow="1" bandRow="1">
                <a:tableStyleId>{5C22544A-7EE6-4342-B048-85BDC9FD1C3A}</a:tableStyleId>
              </a:tblPr>
              <a:tblGrid>
                <a:gridCol w="568971">
                  <a:extLst>
                    <a:ext uri="{9D8B030D-6E8A-4147-A177-3AD203B41FA5}">
                      <a16:colId xmlns:a16="http://schemas.microsoft.com/office/drawing/2014/main" val="3534915434"/>
                    </a:ext>
                  </a:extLst>
                </a:gridCol>
                <a:gridCol w="595434">
                  <a:extLst>
                    <a:ext uri="{9D8B030D-6E8A-4147-A177-3AD203B41FA5}">
                      <a16:colId xmlns:a16="http://schemas.microsoft.com/office/drawing/2014/main" val="1238288208"/>
                    </a:ext>
                  </a:extLst>
                </a:gridCol>
                <a:gridCol w="608666">
                  <a:extLst>
                    <a:ext uri="{9D8B030D-6E8A-4147-A177-3AD203B41FA5}">
                      <a16:colId xmlns:a16="http://schemas.microsoft.com/office/drawing/2014/main" val="3224079992"/>
                    </a:ext>
                  </a:extLst>
                </a:gridCol>
                <a:gridCol w="582201">
                  <a:extLst>
                    <a:ext uri="{9D8B030D-6E8A-4147-A177-3AD203B41FA5}">
                      <a16:colId xmlns:a16="http://schemas.microsoft.com/office/drawing/2014/main" val="1834554974"/>
                    </a:ext>
                  </a:extLst>
                </a:gridCol>
              </a:tblGrid>
              <a:tr h="457200">
                <a:tc>
                  <a:txBody>
                    <a:bodyPr/>
                    <a:lstStyle/>
                    <a:p>
                      <a:pPr algn="ctr"/>
                      <a:r>
                        <a:rPr lang="en-US" sz="1800" b="1" dirty="0">
                          <a:solidFill>
                            <a:srgbClr val="002060"/>
                          </a:solidFill>
                        </a:rPr>
                        <a:t>0.9</a:t>
                      </a:r>
                    </a:p>
                  </a:txBody>
                  <a:tcPr anchor="ctr">
                    <a:lnL w="28575" cap="flat" cmpd="sng" algn="ctr">
                      <a:solidFill>
                        <a:srgbClr val="1700FF"/>
                      </a:solidFill>
                      <a:prstDash val="solid"/>
                      <a:round/>
                      <a:headEnd type="none" w="med" len="med"/>
                      <a:tailEnd type="none" w="med" len="med"/>
                    </a:lnL>
                    <a:lnR w="28575" cap="flat" cmpd="sng" algn="ctr">
                      <a:solidFill>
                        <a:srgbClr val="1700FF"/>
                      </a:solidFill>
                      <a:prstDash val="solid"/>
                      <a:round/>
                      <a:headEnd type="none" w="med" len="med"/>
                      <a:tailEnd type="none" w="med" len="med"/>
                    </a:lnR>
                    <a:lnT w="28575" cap="flat" cmpd="sng" algn="ctr">
                      <a:solidFill>
                        <a:srgbClr val="1700FF"/>
                      </a:solidFill>
                      <a:prstDash val="solid"/>
                      <a:round/>
                      <a:headEnd type="none" w="med" len="med"/>
                      <a:tailEnd type="none" w="med" len="med"/>
                    </a:lnT>
                    <a:lnB w="28575" cap="flat" cmpd="sng" algn="ctr">
                      <a:solidFill>
                        <a:srgbClr val="1700FF"/>
                      </a:solidFill>
                      <a:prstDash val="solid"/>
                      <a:round/>
                      <a:headEnd type="none" w="med" len="med"/>
                      <a:tailEnd type="none" w="med" len="med"/>
                    </a:lnB>
                    <a:solidFill>
                      <a:schemeClr val="accent1">
                        <a:lumMod val="20000"/>
                        <a:lumOff val="80000"/>
                      </a:schemeClr>
                    </a:solidFill>
                  </a:tcPr>
                </a:tc>
                <a:tc>
                  <a:txBody>
                    <a:bodyPr/>
                    <a:lstStyle/>
                    <a:p>
                      <a:pPr algn="ctr"/>
                      <a:r>
                        <a:rPr lang="en-US" sz="1800" b="1" dirty="0">
                          <a:solidFill>
                            <a:srgbClr val="002060"/>
                          </a:solidFill>
                        </a:rPr>
                        <a:t>0.1</a:t>
                      </a:r>
                    </a:p>
                  </a:txBody>
                  <a:tcPr anchor="ctr">
                    <a:lnL w="28575" cap="flat" cmpd="sng" algn="ctr">
                      <a:solidFill>
                        <a:srgbClr val="1700FF"/>
                      </a:solidFill>
                      <a:prstDash val="solid"/>
                      <a:round/>
                      <a:headEnd type="none" w="med" len="med"/>
                      <a:tailEnd type="none" w="med" len="med"/>
                    </a:lnL>
                    <a:lnR w="28575" cap="flat" cmpd="sng" algn="ctr">
                      <a:solidFill>
                        <a:srgbClr val="1700FF"/>
                      </a:solidFill>
                      <a:prstDash val="solid"/>
                      <a:round/>
                      <a:headEnd type="none" w="med" len="med"/>
                      <a:tailEnd type="none" w="med" len="med"/>
                    </a:lnR>
                    <a:lnT w="28575" cap="flat" cmpd="sng" algn="ctr">
                      <a:solidFill>
                        <a:srgbClr val="1700FF"/>
                      </a:solidFill>
                      <a:prstDash val="solid"/>
                      <a:round/>
                      <a:headEnd type="none" w="med" len="med"/>
                      <a:tailEnd type="none" w="med" len="med"/>
                    </a:lnT>
                    <a:lnB w="28575" cap="flat" cmpd="sng" algn="ctr">
                      <a:solidFill>
                        <a:srgbClr val="1700FF"/>
                      </a:solidFill>
                      <a:prstDash val="solid"/>
                      <a:round/>
                      <a:headEnd type="none" w="med" len="med"/>
                      <a:tailEnd type="none" w="med" len="med"/>
                    </a:lnB>
                    <a:solidFill>
                      <a:schemeClr val="accent1">
                        <a:lumMod val="20000"/>
                        <a:lumOff val="80000"/>
                      </a:schemeClr>
                    </a:solidFill>
                  </a:tcPr>
                </a:tc>
                <a:tc>
                  <a:txBody>
                    <a:bodyPr/>
                    <a:lstStyle/>
                    <a:p>
                      <a:pPr algn="ctr"/>
                      <a:r>
                        <a:rPr lang="en-US" sz="1800" b="1" dirty="0">
                          <a:solidFill>
                            <a:srgbClr val="002060"/>
                          </a:solidFill>
                        </a:rPr>
                        <a:t>-2.1</a:t>
                      </a:r>
                    </a:p>
                  </a:txBody>
                  <a:tcPr anchor="ctr">
                    <a:lnL w="28575" cap="flat" cmpd="sng" algn="ctr">
                      <a:solidFill>
                        <a:srgbClr val="1700FF"/>
                      </a:solidFill>
                      <a:prstDash val="solid"/>
                      <a:round/>
                      <a:headEnd type="none" w="med" len="med"/>
                      <a:tailEnd type="none" w="med" len="med"/>
                    </a:lnL>
                    <a:lnR w="28575" cap="flat" cmpd="sng" algn="ctr">
                      <a:solidFill>
                        <a:srgbClr val="1700FF"/>
                      </a:solidFill>
                      <a:prstDash val="solid"/>
                      <a:round/>
                      <a:headEnd type="none" w="med" len="med"/>
                      <a:tailEnd type="none" w="med" len="med"/>
                    </a:lnR>
                    <a:lnT w="28575" cap="flat" cmpd="sng" algn="ctr">
                      <a:solidFill>
                        <a:srgbClr val="1700FF"/>
                      </a:solidFill>
                      <a:prstDash val="solid"/>
                      <a:round/>
                      <a:headEnd type="none" w="med" len="med"/>
                      <a:tailEnd type="none" w="med" len="med"/>
                    </a:lnT>
                    <a:lnB w="28575" cap="flat" cmpd="sng" algn="ctr">
                      <a:solidFill>
                        <a:srgbClr val="1700FF"/>
                      </a:solidFill>
                      <a:prstDash val="solid"/>
                      <a:round/>
                      <a:headEnd type="none" w="med" len="med"/>
                      <a:tailEnd type="none" w="med" len="med"/>
                    </a:lnB>
                    <a:solidFill>
                      <a:schemeClr val="accent1">
                        <a:lumMod val="20000"/>
                        <a:lumOff val="80000"/>
                      </a:schemeClr>
                    </a:solidFill>
                  </a:tcPr>
                </a:tc>
                <a:tc>
                  <a:txBody>
                    <a:bodyPr/>
                    <a:lstStyle/>
                    <a:p>
                      <a:pPr algn="ctr"/>
                      <a:r>
                        <a:rPr lang="en-US" sz="1800" b="1" dirty="0">
                          <a:solidFill>
                            <a:srgbClr val="002060"/>
                          </a:solidFill>
                        </a:rPr>
                        <a:t>0.0</a:t>
                      </a:r>
                    </a:p>
                  </a:txBody>
                  <a:tcPr anchor="ctr">
                    <a:lnL w="28575" cap="flat" cmpd="sng" algn="ctr">
                      <a:solidFill>
                        <a:srgbClr val="1700FF"/>
                      </a:solidFill>
                      <a:prstDash val="solid"/>
                      <a:round/>
                      <a:headEnd type="none" w="med" len="med"/>
                      <a:tailEnd type="none" w="med" len="med"/>
                    </a:lnL>
                    <a:lnR w="28575" cap="flat" cmpd="sng" algn="ctr">
                      <a:solidFill>
                        <a:srgbClr val="1700FF"/>
                      </a:solidFill>
                      <a:prstDash val="solid"/>
                      <a:round/>
                      <a:headEnd type="none" w="med" len="med"/>
                      <a:tailEnd type="none" w="med" len="med"/>
                    </a:lnR>
                    <a:lnT w="28575" cap="flat" cmpd="sng" algn="ctr">
                      <a:solidFill>
                        <a:srgbClr val="1700FF"/>
                      </a:solidFill>
                      <a:prstDash val="solid"/>
                      <a:round/>
                      <a:headEnd type="none" w="med" len="med"/>
                      <a:tailEnd type="none" w="med" len="med"/>
                    </a:lnT>
                    <a:lnB w="28575" cap="flat" cmpd="sng" algn="ctr">
                      <a:solidFill>
                        <a:srgbClr val="1700FF"/>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78298463"/>
                  </a:ext>
                </a:extLst>
              </a:tr>
            </a:tbl>
          </a:graphicData>
        </a:graphic>
      </p:graphicFrame>
      <p:sp>
        <p:nvSpPr>
          <p:cNvPr id="8" name="Rectangle 7">
            <a:extLst>
              <a:ext uri="{FF2B5EF4-FFF2-40B4-BE49-F238E27FC236}">
                <a16:creationId xmlns:a16="http://schemas.microsoft.com/office/drawing/2014/main" id="{9C731EC6-3C28-CC63-8354-2B8E9F951CD2}"/>
              </a:ext>
            </a:extLst>
          </p:cNvPr>
          <p:cNvSpPr/>
          <p:nvPr/>
        </p:nvSpPr>
        <p:spPr>
          <a:xfrm>
            <a:off x="3866759" y="2691828"/>
            <a:ext cx="1938351" cy="369332"/>
          </a:xfrm>
          <a:prstGeom prst="rect">
            <a:avLst/>
          </a:prstGeom>
        </p:spPr>
        <p:txBody>
          <a:bodyPr wrap="none">
            <a:spAutoFit/>
          </a:bodyPr>
          <a:lstStyle/>
          <a:p>
            <a:r>
              <a:rPr lang="en-US" dirty="0"/>
              <a:t>any arbitrary text: </a:t>
            </a:r>
          </a:p>
        </p:txBody>
      </p:sp>
      <p:sp>
        <p:nvSpPr>
          <p:cNvPr id="20" name="Rounded Rectangle 19">
            <a:extLst>
              <a:ext uri="{FF2B5EF4-FFF2-40B4-BE49-F238E27FC236}">
                <a16:creationId xmlns:a16="http://schemas.microsoft.com/office/drawing/2014/main" id="{39D14301-07CA-7F8D-9198-0FDBF57519BA}"/>
              </a:ext>
            </a:extLst>
          </p:cNvPr>
          <p:cNvSpPr/>
          <p:nvPr/>
        </p:nvSpPr>
        <p:spPr>
          <a:xfrm>
            <a:off x="2279507" y="430813"/>
            <a:ext cx="7712048" cy="1497496"/>
          </a:xfrm>
          <a:prstGeom prst="roundRect">
            <a:avLst/>
          </a:prstGeom>
          <a:solidFill>
            <a:schemeClr val="tx2">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rPr>
              <a:t>Waywardness hypothesis</a:t>
            </a:r>
            <a:r>
              <a:rPr lang="en-US" sz="2800" dirty="0">
                <a:solidFill>
                  <a:schemeClr val="tx1"/>
                </a:solidFill>
              </a:rPr>
              <a:t> (informal): </a:t>
            </a:r>
          </a:p>
          <a:p>
            <a:r>
              <a:rPr lang="en-US" sz="2800" dirty="0">
                <a:solidFill>
                  <a:schemeClr val="tx1"/>
                </a:solidFill>
              </a:rPr>
              <a:t>One can find “accurate” continuous prompts such that they can be “projected” to </a:t>
            </a:r>
            <a:r>
              <a:rPr lang="en-US" sz="2800" u="sng" dirty="0">
                <a:solidFill>
                  <a:schemeClr val="tx1"/>
                </a:solidFill>
              </a:rPr>
              <a:t>any </a:t>
            </a:r>
            <a:r>
              <a:rPr lang="en-US" sz="2800" dirty="0">
                <a:solidFill>
                  <a:schemeClr val="tx1"/>
                </a:solidFill>
              </a:rPr>
              <a:t>arbitrary text.  </a:t>
            </a:r>
          </a:p>
        </p:txBody>
      </p:sp>
      <p:sp>
        <p:nvSpPr>
          <p:cNvPr id="16" name="Rounded Rectangular Callout 15">
            <a:extLst>
              <a:ext uri="{FF2B5EF4-FFF2-40B4-BE49-F238E27FC236}">
                <a16:creationId xmlns:a16="http://schemas.microsoft.com/office/drawing/2014/main" id="{39E320F7-206E-0B0E-F186-82CB11BEEA61}"/>
              </a:ext>
            </a:extLst>
          </p:cNvPr>
          <p:cNvSpPr/>
          <p:nvPr/>
        </p:nvSpPr>
        <p:spPr>
          <a:xfrm>
            <a:off x="7029451" y="2563954"/>
            <a:ext cx="4713028" cy="1721023"/>
          </a:xfrm>
          <a:prstGeom prst="wedgeRoundRectCallout">
            <a:avLst>
              <a:gd name="adj1" fmla="val -33419"/>
              <a:gd name="adj2" fmla="val -81951"/>
              <a:gd name="adj3" fmla="val 16667"/>
            </a:avLst>
          </a:prstGeom>
        </p:spPr>
        <p:style>
          <a:lnRef idx="2">
            <a:schemeClr val="accent1"/>
          </a:lnRef>
          <a:fillRef idx="1">
            <a:schemeClr val="lt1"/>
          </a:fillRef>
          <a:effectRef idx="0">
            <a:schemeClr val="accent1"/>
          </a:effectRef>
          <a:fontRef idx="minor">
            <a:schemeClr val="dk1"/>
          </a:fontRef>
        </p:style>
        <p:txBody>
          <a:bodyPr lIns="0" rIns="0" rtlCol="0" anchor="ctr"/>
          <a:lstStyle/>
          <a:p>
            <a:pPr algn="ctr"/>
            <a:r>
              <a:rPr lang="en-US" sz="3200" b="1" dirty="0"/>
              <a:t>Opposite: </a:t>
            </a:r>
            <a:r>
              <a:rPr lang="en-US" sz="3200" dirty="0"/>
              <a:t>how </a:t>
            </a:r>
            <a:r>
              <a:rPr lang="en-US" sz="3200" dirty="0">
                <a:solidFill>
                  <a:srgbClr val="FF0000"/>
                </a:solidFill>
              </a:rPr>
              <a:t>unfaithful</a:t>
            </a:r>
            <a:r>
              <a:rPr lang="en-US" sz="3200" dirty="0"/>
              <a:t> can their </a:t>
            </a:r>
            <a:r>
              <a:rPr lang="en-US" sz="3200" dirty="0">
                <a:solidFill>
                  <a:srgbClr val="009545"/>
                </a:solidFill>
              </a:rPr>
              <a:t>interpretation</a:t>
            </a:r>
            <a:r>
              <a:rPr lang="en-US" sz="3200" dirty="0"/>
              <a:t> be to what they do?</a:t>
            </a:r>
          </a:p>
        </p:txBody>
      </p:sp>
    </p:spTree>
    <p:extLst>
      <p:ext uri="{BB962C8B-B14F-4D97-AF65-F5344CB8AC3E}">
        <p14:creationId xmlns:p14="http://schemas.microsoft.com/office/powerpoint/2010/main" val="241064688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AI2 PPT Theme">
  <a:themeElements>
    <a:clrScheme name="AI2 PPT Colors">
      <a:dk1>
        <a:srgbClr val="303845"/>
      </a:dk1>
      <a:lt1>
        <a:srgbClr val="FFFFFF"/>
      </a:lt1>
      <a:dk2>
        <a:srgbClr val="1A4595"/>
      </a:dk2>
      <a:lt2>
        <a:srgbClr val="E8ECF2"/>
      </a:lt2>
      <a:accent1>
        <a:srgbClr val="255ED3"/>
      </a:accent1>
      <a:accent2>
        <a:srgbClr val="00D5FF"/>
      </a:accent2>
      <a:accent3>
        <a:srgbClr val="AEB7C3"/>
      </a:accent3>
      <a:accent4>
        <a:srgbClr val="8879DE"/>
      </a:accent4>
      <a:accent5>
        <a:srgbClr val="FFBB00"/>
      </a:accent5>
      <a:accent6>
        <a:srgbClr val="16C3CF"/>
      </a:accent6>
      <a:hlink>
        <a:srgbClr val="255ED3"/>
      </a:hlink>
      <a:folHlink>
        <a:srgbClr val="265ED3"/>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I2 Presentation Template" id="{8CF36B9A-930F-6C46-B116-42DBDD5C122F}" vid="{37D74BBC-B087-5D4D-857E-2E1958334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AI2 PPT Theme</Template>
  <TotalTime>58572</TotalTime>
  <Words>2575</Words>
  <Application>Microsoft Macintosh PowerPoint</Application>
  <PresentationFormat>Widescreen</PresentationFormat>
  <Paragraphs>389</Paragraphs>
  <Slides>25</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Cambria Math</vt:lpstr>
      <vt:lpstr>Consolas</vt:lpstr>
      <vt:lpstr>Corbel</vt:lpstr>
      <vt:lpstr>Merriweather Sans</vt:lpstr>
      <vt:lpstr>Segoe Print</vt:lpstr>
      <vt:lpstr>AI2 PPT Theme</vt:lpstr>
      <vt:lpstr>Prompt Waywardness:  On Discretized Interpretation of  Continuous Prompts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Making Sense of “Waywardness”</vt:lpstr>
      <vt:lpstr>Making Sense of “Waywardness”</vt:lpstr>
      <vt:lpstr>Implications of Waywardness</vt:lpstr>
      <vt:lpstr>Implications of Waywardness</vt:lpstr>
      <vt:lpstr>Implications of Waywardness</vt:lpstr>
      <vt:lpstr>Implications of Waywardness</vt:lpstr>
      <vt:lpstr>Summary</vt:lpstr>
      <vt:lpstr>Experiment: effect of prompt length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UnifiedQA:  Crossing Format Boundaries With a Single QA System</dc:title>
  <dc:creator>Daniel Khashabi</dc:creator>
  <cp:lastModifiedBy>Daniel Khashabi</cp:lastModifiedBy>
  <cp:revision>1283</cp:revision>
  <cp:lastPrinted>2022-07-12T13:51:44Z</cp:lastPrinted>
  <dcterms:created xsi:type="dcterms:W3CDTF">2020-06-18T00:10:56Z</dcterms:created>
  <dcterms:modified xsi:type="dcterms:W3CDTF">2022-07-13T15:53:30Z</dcterms:modified>
</cp:coreProperties>
</file>